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08" r:id="rId1"/>
    <p:sldMasterId id="2147484056" r:id="rId2"/>
  </p:sldMasterIdLst>
  <p:notesMasterIdLst>
    <p:notesMasterId r:id="rId31"/>
  </p:notesMasterIdLst>
  <p:sldIdLst>
    <p:sldId id="256" r:id="rId3"/>
    <p:sldId id="265" r:id="rId4"/>
    <p:sldId id="257" r:id="rId5"/>
    <p:sldId id="258" r:id="rId6"/>
    <p:sldId id="259" r:id="rId7"/>
    <p:sldId id="260" r:id="rId8"/>
    <p:sldId id="261" r:id="rId9"/>
    <p:sldId id="262" r:id="rId10"/>
    <p:sldId id="263" r:id="rId11"/>
    <p:sldId id="264" r:id="rId12"/>
    <p:sldId id="266" r:id="rId13"/>
    <p:sldId id="268" r:id="rId14"/>
    <p:sldId id="267" r:id="rId15"/>
    <p:sldId id="269" r:id="rId16"/>
    <p:sldId id="272" r:id="rId17"/>
    <p:sldId id="273" r:id="rId18"/>
    <p:sldId id="275" r:id="rId19"/>
    <p:sldId id="288" r:id="rId20"/>
    <p:sldId id="278" r:id="rId21"/>
    <p:sldId id="276" r:id="rId22"/>
    <p:sldId id="279" r:id="rId23"/>
    <p:sldId id="280" r:id="rId24"/>
    <p:sldId id="281" r:id="rId25"/>
    <p:sldId id="282" r:id="rId26"/>
    <p:sldId id="283" r:id="rId27"/>
    <p:sldId id="284" r:id="rId28"/>
    <p:sldId id="285" r:id="rId29"/>
    <p:sldId id="286"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5481" autoAdjust="0"/>
  </p:normalViewPr>
  <p:slideViewPr>
    <p:cSldViewPr>
      <p:cViewPr>
        <p:scale>
          <a:sx n="60" d="100"/>
          <a:sy n="60" d="100"/>
        </p:scale>
        <p:origin x="-1434" y="-24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1B5EC1E-5F13-44A7-8BD8-D6CB96C368EA}" type="datetimeFigureOut">
              <a:rPr lang="en-AU" smtClean="0"/>
              <a:t>14/10/2014</a:t>
            </a:fld>
            <a:endParaRPr lang="en-AU"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67865BB-AB69-4D9F-A6A2-5A6B2CCAFFB1}" type="slidenum">
              <a:rPr lang="en-AU" smtClean="0"/>
              <a:t>‹#›</a:t>
            </a:fld>
            <a:endParaRPr lang="en-AU" dirty="0"/>
          </a:p>
        </p:txBody>
      </p:sp>
    </p:spTree>
    <p:extLst>
      <p:ext uri="{BB962C8B-B14F-4D97-AF65-F5344CB8AC3E}">
        <p14:creationId xmlns:p14="http://schemas.microsoft.com/office/powerpoint/2010/main" val="666554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www.pcrm.org/health/diets/vegdiets/how-can-i-get-enough-protein-the-protein-myth"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usana.com/media/File/dotCom/company/science/crb/8CRB.pdf"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Bones Made from calcium and other minerals. Most of our calcium (99 per cent) is stored in bones and teeth, the rest is found in blood and in cells</a:t>
            </a:r>
          </a:p>
          <a:p>
            <a:endParaRPr lang="en-AU" dirty="0"/>
          </a:p>
        </p:txBody>
      </p:sp>
      <p:sp>
        <p:nvSpPr>
          <p:cNvPr id="4" name="Slide Number Placeholder 3"/>
          <p:cNvSpPr>
            <a:spLocks noGrp="1"/>
          </p:cNvSpPr>
          <p:nvPr>
            <p:ph type="sldNum" sz="quarter" idx="10"/>
          </p:nvPr>
        </p:nvSpPr>
        <p:spPr/>
        <p:txBody>
          <a:bodyPr/>
          <a:lstStyle/>
          <a:p>
            <a:fld id="{167865BB-AB69-4D9F-A6A2-5A6B2CCAFFB1}" type="slidenum">
              <a:rPr lang="en-AU" smtClean="0"/>
              <a:t>2</a:t>
            </a:fld>
            <a:endParaRPr lang="en-AU" dirty="0"/>
          </a:p>
        </p:txBody>
      </p:sp>
    </p:spTree>
    <p:extLst>
      <p:ext uri="{BB962C8B-B14F-4D97-AF65-F5344CB8AC3E}">
        <p14:creationId xmlns:p14="http://schemas.microsoft.com/office/powerpoint/2010/main" val="36709051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AU"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AU" sz="1200" b="0" i="0" kern="1200" dirty="0" smtClean="0">
                <a:solidFill>
                  <a:schemeClr val="tx1"/>
                </a:solidFill>
                <a:effectLst/>
                <a:latin typeface="+mn-lt"/>
                <a:ea typeface="+mn-ea"/>
                <a:cs typeface="+mn-cs"/>
              </a:rPr>
              <a:t>Animal </a:t>
            </a:r>
            <a:r>
              <a:rPr lang="en-AU" sz="1200" b="0" i="0" u="none" strike="noStrike" kern="1200" dirty="0" smtClean="0">
                <a:solidFill>
                  <a:schemeClr val="tx1"/>
                </a:solidFill>
                <a:effectLst/>
                <a:latin typeface="+mn-lt"/>
                <a:ea typeface="+mn-ea"/>
                <a:cs typeface="+mn-cs"/>
                <a:hlinkClick r:id="rId3"/>
              </a:rPr>
              <a:t>protein</a:t>
            </a:r>
            <a:r>
              <a:rPr lang="en-AU" sz="1200" b="0" i="0" kern="1200" dirty="0" smtClean="0">
                <a:solidFill>
                  <a:schemeClr val="tx1"/>
                </a:solidFill>
                <a:effectLst/>
                <a:latin typeface="+mn-lt"/>
                <a:ea typeface="+mn-ea"/>
                <a:cs typeface="+mn-cs"/>
              </a:rPr>
              <a:t>—in fish, poultry, red meat, eggs, and dairy products acidifies the body pH which in turn triggers a biological correction. Calcium is an excellent acid neutralizer and the biggest storage of calcium in the body is the bones. So the very same calcium that our bones need to stay strong is utilized to neutralize the acidifying effect of milk. Once calcium is pulled out of the bones, it leaves the body via the urine, so that the surprising net result after this is an actual calcium deficit. Plant protein—in beans, grains, and vegetables—does not appear to have this effect.</a:t>
            </a:r>
            <a:r>
              <a:rPr lang="en-AU" sz="1200" b="0" i="0" kern="1200" baseline="30000" dirty="0" smtClean="0">
                <a:solidFill>
                  <a:schemeClr val="tx1"/>
                </a:solidFill>
                <a:effectLst/>
                <a:latin typeface="+mn-lt"/>
                <a:ea typeface="+mn-ea"/>
                <a:cs typeface="+mn-cs"/>
              </a:rPr>
              <a:t>4</a:t>
            </a:r>
            <a:r>
              <a:rPr lang="en-AU" sz="1200" b="0" i="0" kern="1200" dirty="0" smtClean="0">
                <a:solidFill>
                  <a:schemeClr val="tx1"/>
                </a:solidFill>
                <a:effectLst/>
                <a:latin typeface="+mn-lt"/>
                <a:ea typeface="+mn-ea"/>
                <a:cs typeface="+mn-cs"/>
              </a:rPr>
              <a:t>4. </a:t>
            </a:r>
            <a:r>
              <a:rPr lang="en-AU" sz="1200" b="0" i="0" kern="1200" dirty="0" err="1" smtClean="0">
                <a:solidFill>
                  <a:schemeClr val="tx1"/>
                </a:solidFill>
                <a:effectLst/>
                <a:latin typeface="+mn-lt"/>
                <a:ea typeface="+mn-ea"/>
                <a:cs typeface="+mn-cs"/>
              </a:rPr>
              <a:t>Holick</a:t>
            </a:r>
            <a:r>
              <a:rPr lang="en-AU" sz="1200" b="0" i="0" kern="1200" dirty="0" smtClean="0">
                <a:solidFill>
                  <a:schemeClr val="tx1"/>
                </a:solidFill>
                <a:effectLst/>
                <a:latin typeface="+mn-lt"/>
                <a:ea typeface="+mn-ea"/>
                <a:cs typeface="+mn-cs"/>
              </a:rPr>
              <a:t> MF, </a:t>
            </a:r>
            <a:r>
              <a:rPr lang="en-AU" sz="1200" b="0" i="0" kern="1200" dirty="0" err="1" smtClean="0">
                <a:solidFill>
                  <a:schemeClr val="tx1"/>
                </a:solidFill>
                <a:effectLst/>
                <a:latin typeface="+mn-lt"/>
                <a:ea typeface="+mn-ea"/>
                <a:cs typeface="+mn-cs"/>
              </a:rPr>
              <a:t>Garabedian</a:t>
            </a:r>
            <a:r>
              <a:rPr lang="en-AU" sz="1200" b="0" i="0" kern="1200" dirty="0" smtClean="0">
                <a:solidFill>
                  <a:schemeClr val="tx1"/>
                </a:solidFill>
                <a:effectLst/>
                <a:latin typeface="+mn-lt"/>
                <a:ea typeface="+mn-ea"/>
                <a:cs typeface="+mn-cs"/>
              </a:rPr>
              <a:t> M: Vitamin D: photobiology, metabolism, mechanism of action, and clinical applications. In Primer on the metabolic bone diseases and disorders of mineral metabolism. 6th edition. Edited by </a:t>
            </a:r>
            <a:r>
              <a:rPr lang="en-AU" sz="1200" b="0" i="0" kern="1200" dirty="0" err="1" smtClean="0">
                <a:solidFill>
                  <a:schemeClr val="tx1"/>
                </a:solidFill>
                <a:effectLst/>
                <a:latin typeface="+mn-lt"/>
                <a:ea typeface="+mn-ea"/>
                <a:cs typeface="+mn-cs"/>
              </a:rPr>
              <a:t>Favus</a:t>
            </a:r>
            <a:r>
              <a:rPr lang="en-AU" sz="1200" b="0" i="0" kern="1200" dirty="0" smtClean="0">
                <a:solidFill>
                  <a:schemeClr val="tx1"/>
                </a:solidFill>
                <a:effectLst/>
                <a:latin typeface="+mn-lt"/>
                <a:ea typeface="+mn-ea"/>
                <a:cs typeface="+mn-cs"/>
              </a:rPr>
              <a:t> MJ. Washington, DC: American Society for Bone and Mineral Research; 2006::129-137.</a:t>
            </a:r>
            <a:r>
              <a:rPr lang="en-AU" sz="1200" kern="1200" dirty="0" smtClean="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effectLst/>
                <a:latin typeface="+mn-lt"/>
                <a:ea typeface="+mn-ea"/>
                <a:cs typeface="+mn-cs"/>
              </a:rPr>
              <a:t>Aim for three servings of dairy or calcium-fortified foods each day. Absorption from soy milk can be, but is not always, as high as that from cow’s milk </a:t>
            </a:r>
          </a:p>
          <a:p>
            <a:pPr marL="0" marR="0" indent="0" algn="l" defTabSz="914400" rtl="0" eaLnBrk="1" fontAlgn="auto" latinLnBrk="0" hangingPunct="1">
              <a:lnSpc>
                <a:spcPct val="100000"/>
              </a:lnSpc>
              <a:spcBef>
                <a:spcPts val="0"/>
              </a:spcBef>
              <a:spcAft>
                <a:spcPts val="0"/>
              </a:spcAft>
              <a:buClrTx/>
              <a:buSzTx/>
              <a:buFontTx/>
              <a:buNone/>
              <a:tabLst/>
              <a:defRPr/>
            </a:pPr>
            <a:endParaRPr lang="en-AU" sz="1200" kern="1200" dirty="0" smtClean="0">
              <a:solidFill>
                <a:schemeClr val="tx1"/>
              </a:solidFill>
              <a:effectLst/>
              <a:latin typeface="+mn-lt"/>
              <a:ea typeface="+mn-ea"/>
              <a:cs typeface="+mn-cs"/>
            </a:endParaRPr>
          </a:p>
          <a:p>
            <a:endParaRPr lang="en-AU" dirty="0"/>
          </a:p>
        </p:txBody>
      </p:sp>
      <p:sp>
        <p:nvSpPr>
          <p:cNvPr id="4" name="Slide Number Placeholder 3"/>
          <p:cNvSpPr>
            <a:spLocks noGrp="1"/>
          </p:cNvSpPr>
          <p:nvPr>
            <p:ph type="sldNum" sz="quarter" idx="10"/>
          </p:nvPr>
        </p:nvSpPr>
        <p:spPr/>
        <p:txBody>
          <a:bodyPr/>
          <a:lstStyle/>
          <a:p>
            <a:fld id="{167865BB-AB69-4D9F-A6A2-5A6B2CCAFFB1}" type="slidenum">
              <a:rPr lang="en-AU" smtClean="0"/>
              <a:t>11</a:t>
            </a:fld>
            <a:endParaRPr lang="en-AU" dirty="0"/>
          </a:p>
        </p:txBody>
      </p:sp>
    </p:spTree>
    <p:extLst>
      <p:ext uri="{BB962C8B-B14F-4D97-AF65-F5344CB8AC3E}">
        <p14:creationId xmlns:p14="http://schemas.microsoft.com/office/powerpoint/2010/main" val="27709286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dirty="0" smtClean="0"/>
              <a:t>Products that contain calcium citrate and malate may be easier for your body to absorb than calcium phosphate and calcium lactate. </a:t>
            </a:r>
          </a:p>
        </p:txBody>
      </p:sp>
      <p:sp>
        <p:nvSpPr>
          <p:cNvPr id="4" name="Slide Number Placeholder 3"/>
          <p:cNvSpPr>
            <a:spLocks noGrp="1"/>
          </p:cNvSpPr>
          <p:nvPr>
            <p:ph type="sldNum" sz="quarter" idx="10"/>
          </p:nvPr>
        </p:nvSpPr>
        <p:spPr/>
        <p:txBody>
          <a:bodyPr/>
          <a:lstStyle/>
          <a:p>
            <a:fld id="{167865BB-AB69-4D9F-A6A2-5A6B2CCAFFB1}" type="slidenum">
              <a:rPr lang="en-AU" smtClean="0"/>
              <a:t>12</a:t>
            </a:fld>
            <a:endParaRPr lang="en-AU" dirty="0"/>
          </a:p>
        </p:txBody>
      </p:sp>
    </p:spTree>
    <p:extLst>
      <p:ext uri="{BB962C8B-B14F-4D97-AF65-F5344CB8AC3E}">
        <p14:creationId xmlns:p14="http://schemas.microsoft.com/office/powerpoint/2010/main" val="19475665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If</a:t>
            </a:r>
            <a:r>
              <a:rPr lang="en-AU" baseline="0" dirty="0" smtClean="0"/>
              <a:t> you smoke, bone loss is more pronounced and more rapid. Smoking does this by affecting the hormonal balance, the liver produces more oestrogen-destroying enzymes causing loss of bone density. Smoking also increases cortisol which impedes the bone-building hormone, calcitonin.</a:t>
            </a:r>
          </a:p>
          <a:p>
            <a:pPr marL="0" marR="0" indent="0" algn="l" defTabSz="914400" rtl="0" eaLnBrk="1" fontAlgn="auto" latinLnBrk="0" hangingPunct="1">
              <a:lnSpc>
                <a:spcPct val="100000"/>
              </a:lnSpc>
              <a:spcBef>
                <a:spcPts val="0"/>
              </a:spcBef>
              <a:spcAft>
                <a:spcPts val="0"/>
              </a:spcAft>
              <a:buClrTx/>
              <a:buSzTx/>
              <a:buFontTx/>
              <a:buNone/>
              <a:tabLst/>
              <a:defRPr/>
            </a:pPr>
            <a:r>
              <a:rPr lang="en-AU" dirty="0" smtClean="0"/>
              <a:t>Sodium affects urinary calcium excretion. A high salt intake has been associated with lower bone mass in some studies.</a:t>
            </a:r>
          </a:p>
          <a:p>
            <a:endParaRPr lang="en-AU" dirty="0"/>
          </a:p>
        </p:txBody>
      </p:sp>
      <p:sp>
        <p:nvSpPr>
          <p:cNvPr id="4" name="Slide Number Placeholder 3"/>
          <p:cNvSpPr>
            <a:spLocks noGrp="1"/>
          </p:cNvSpPr>
          <p:nvPr>
            <p:ph type="sldNum" sz="quarter" idx="10"/>
          </p:nvPr>
        </p:nvSpPr>
        <p:spPr/>
        <p:txBody>
          <a:bodyPr/>
          <a:lstStyle/>
          <a:p>
            <a:fld id="{167865BB-AB69-4D9F-A6A2-5A6B2CCAFFB1}" type="slidenum">
              <a:rPr lang="en-AU" smtClean="0"/>
              <a:t>13</a:t>
            </a:fld>
            <a:endParaRPr lang="en-AU" dirty="0"/>
          </a:p>
        </p:txBody>
      </p:sp>
    </p:spTree>
    <p:extLst>
      <p:ext uri="{BB962C8B-B14F-4D97-AF65-F5344CB8AC3E}">
        <p14:creationId xmlns:p14="http://schemas.microsoft.com/office/powerpoint/2010/main" val="34213866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Bones and muscles work against gravity stimulates bone production. Exercise produces region-specific effects, whereas higher calcium intake produces a more generalised effect in addition to the benefits of exercise</a:t>
            </a:r>
            <a:endParaRPr lang="en-AU" dirty="0"/>
          </a:p>
        </p:txBody>
      </p:sp>
      <p:sp>
        <p:nvSpPr>
          <p:cNvPr id="4" name="Slide Number Placeholder 3"/>
          <p:cNvSpPr>
            <a:spLocks noGrp="1"/>
          </p:cNvSpPr>
          <p:nvPr>
            <p:ph type="sldNum" sz="quarter" idx="10"/>
          </p:nvPr>
        </p:nvSpPr>
        <p:spPr/>
        <p:txBody>
          <a:bodyPr/>
          <a:lstStyle/>
          <a:p>
            <a:fld id="{167865BB-AB69-4D9F-A6A2-5A6B2CCAFFB1}" type="slidenum">
              <a:rPr lang="en-AU" smtClean="0"/>
              <a:t>14</a:t>
            </a:fld>
            <a:endParaRPr lang="en-AU" dirty="0"/>
          </a:p>
        </p:txBody>
      </p:sp>
    </p:spTree>
    <p:extLst>
      <p:ext uri="{BB962C8B-B14F-4D97-AF65-F5344CB8AC3E}">
        <p14:creationId xmlns:p14="http://schemas.microsoft.com/office/powerpoint/2010/main" val="8318901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TW" dirty="0" smtClean="0">
                <a:solidFill>
                  <a:schemeClr val="tx1"/>
                </a:solidFill>
                <a:ea typeface="PMingLiU" pitchFamily="18" charset="-120"/>
                <a:cs typeface="Calibri" pitchFamily="34" charset="0"/>
              </a:rPr>
              <a:t>According to the Australian Nutrition Survey, about 90 per cent of women and 70 per cent of children don’t consume the recommended dietary intake (RDI) for calcium</a:t>
            </a:r>
            <a:endParaRPr lang="en-AU" dirty="0"/>
          </a:p>
        </p:txBody>
      </p:sp>
      <p:sp>
        <p:nvSpPr>
          <p:cNvPr id="4" name="Slide Number Placeholder 3"/>
          <p:cNvSpPr>
            <a:spLocks noGrp="1"/>
          </p:cNvSpPr>
          <p:nvPr>
            <p:ph type="sldNum" sz="quarter" idx="10"/>
          </p:nvPr>
        </p:nvSpPr>
        <p:spPr/>
        <p:txBody>
          <a:bodyPr/>
          <a:lstStyle/>
          <a:p>
            <a:fld id="{167865BB-AB69-4D9F-A6A2-5A6B2CCAFFB1}" type="slidenum">
              <a:rPr lang="en-AU" smtClean="0"/>
              <a:t>15</a:t>
            </a:fld>
            <a:endParaRPr lang="en-AU" dirty="0"/>
          </a:p>
        </p:txBody>
      </p:sp>
    </p:spTree>
    <p:extLst>
      <p:ext uri="{BB962C8B-B14F-4D97-AF65-F5344CB8AC3E}">
        <p14:creationId xmlns:p14="http://schemas.microsoft.com/office/powerpoint/2010/main" val="41559212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dirty="0" smtClean="0"/>
              <a:t>Can’t replace a healthy diet. But,  they can bridge the nutritional gap. Over 40 per cent of people who take nutritional supplements opt for bone-building calcium. </a:t>
            </a:r>
          </a:p>
          <a:p>
            <a:endParaRPr lang="en-AU" dirty="0"/>
          </a:p>
        </p:txBody>
      </p:sp>
      <p:sp>
        <p:nvSpPr>
          <p:cNvPr id="4" name="Slide Number Placeholder 3"/>
          <p:cNvSpPr>
            <a:spLocks noGrp="1"/>
          </p:cNvSpPr>
          <p:nvPr>
            <p:ph type="sldNum" sz="quarter" idx="10"/>
          </p:nvPr>
        </p:nvSpPr>
        <p:spPr/>
        <p:txBody>
          <a:bodyPr/>
          <a:lstStyle/>
          <a:p>
            <a:fld id="{167865BB-AB69-4D9F-A6A2-5A6B2CCAFFB1}" type="slidenum">
              <a:rPr lang="en-AU" smtClean="0"/>
              <a:t>16</a:t>
            </a:fld>
            <a:endParaRPr lang="en-AU" dirty="0"/>
          </a:p>
        </p:txBody>
      </p:sp>
    </p:spTree>
    <p:extLst>
      <p:ext uri="{BB962C8B-B14F-4D97-AF65-F5344CB8AC3E}">
        <p14:creationId xmlns:p14="http://schemas.microsoft.com/office/powerpoint/2010/main" val="7391283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According to Osteoporosis Australia Taking calcium supplements, especially with magnesium and/or vitamin D is safe. </a:t>
            </a:r>
            <a:endParaRPr lang="en-AU" dirty="0"/>
          </a:p>
        </p:txBody>
      </p:sp>
      <p:sp>
        <p:nvSpPr>
          <p:cNvPr id="4" name="Slide Number Placeholder 3"/>
          <p:cNvSpPr>
            <a:spLocks noGrp="1"/>
          </p:cNvSpPr>
          <p:nvPr>
            <p:ph type="sldNum" sz="quarter" idx="10"/>
          </p:nvPr>
        </p:nvSpPr>
        <p:spPr/>
        <p:txBody>
          <a:bodyPr/>
          <a:lstStyle/>
          <a:p>
            <a:fld id="{167865BB-AB69-4D9F-A6A2-5A6B2CCAFFB1}" type="slidenum">
              <a:rPr lang="en-AU" smtClean="0"/>
              <a:t>17</a:t>
            </a:fld>
            <a:endParaRPr lang="en-AU" dirty="0"/>
          </a:p>
        </p:txBody>
      </p:sp>
    </p:spTree>
    <p:extLst>
      <p:ext uri="{BB962C8B-B14F-4D97-AF65-F5344CB8AC3E}">
        <p14:creationId xmlns:p14="http://schemas.microsoft.com/office/powerpoint/2010/main" val="22490110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dirty="0" smtClean="0"/>
              <a:t>As with all</a:t>
            </a:r>
            <a:r>
              <a:rPr lang="en-AU" baseline="0" dirty="0" smtClean="0"/>
              <a:t> Usana products, Dr Wentz has carefully formulated Active Calcium Plus with the right forms, amounts and ingredients so they work in synergy together for the best bio </a:t>
            </a:r>
            <a:r>
              <a:rPr lang="en-AU" baseline="0" dirty="0" err="1" smtClean="0"/>
              <a:t>availibilty</a:t>
            </a:r>
            <a:r>
              <a:rPr lang="en-AU" baseline="0" dirty="0" smtClean="0"/>
              <a:t> and absorption. It is a</a:t>
            </a:r>
            <a:r>
              <a:rPr lang="en-US" dirty="0" smtClean="0"/>
              <a:t> clinically proven bone-building formula</a:t>
            </a:r>
            <a:endParaRPr lang="en-AU" dirty="0" smtClean="0"/>
          </a:p>
          <a:p>
            <a:endParaRPr lang="en-AU" dirty="0"/>
          </a:p>
        </p:txBody>
      </p:sp>
      <p:sp>
        <p:nvSpPr>
          <p:cNvPr id="4" name="Slide Number Placeholder 3"/>
          <p:cNvSpPr>
            <a:spLocks noGrp="1"/>
          </p:cNvSpPr>
          <p:nvPr>
            <p:ph type="sldNum" sz="quarter" idx="10"/>
          </p:nvPr>
        </p:nvSpPr>
        <p:spPr/>
        <p:txBody>
          <a:bodyPr/>
          <a:lstStyle/>
          <a:p>
            <a:fld id="{167865BB-AB69-4D9F-A6A2-5A6B2CCAFFB1}" type="slidenum">
              <a:rPr lang="en-AU" smtClean="0"/>
              <a:t>18</a:t>
            </a:fld>
            <a:endParaRPr lang="en-AU" dirty="0"/>
          </a:p>
        </p:txBody>
      </p:sp>
    </p:spTree>
    <p:extLst>
      <p:ext uri="{BB962C8B-B14F-4D97-AF65-F5344CB8AC3E}">
        <p14:creationId xmlns:p14="http://schemas.microsoft.com/office/powerpoint/2010/main" val="22490110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Calcium and vitamin D reduce the rate of bone loss and fracture in people who don’t get enough calcium via </a:t>
            </a:r>
            <a:r>
              <a:rPr lang="en-AU" smtClean="0"/>
              <a:t>diet</a:t>
            </a:r>
            <a:r>
              <a:rPr lang="en-AU" baseline="0" smtClean="0"/>
              <a:t> and i</a:t>
            </a:r>
            <a:r>
              <a:rPr lang="en-AU" smtClean="0"/>
              <a:t>mproves </a:t>
            </a:r>
            <a:r>
              <a:rPr lang="en-AU" dirty="0" smtClean="0"/>
              <a:t>the effectiveness of osteoporosis medicines in people who have already been diagnosed with osteoporosis.’ (OA 2012)</a:t>
            </a:r>
          </a:p>
          <a:p>
            <a:r>
              <a:rPr lang="en-AU" dirty="0" smtClean="0">
                <a:effectLst/>
              </a:rPr>
              <a:t/>
            </a:r>
            <a:br>
              <a:rPr lang="en-AU" dirty="0" smtClean="0">
                <a:effectLst/>
              </a:rPr>
            </a:br>
            <a:endParaRPr lang="en-AU" dirty="0"/>
          </a:p>
        </p:txBody>
      </p:sp>
      <p:sp>
        <p:nvSpPr>
          <p:cNvPr id="4" name="Slide Number Placeholder 3"/>
          <p:cNvSpPr>
            <a:spLocks noGrp="1"/>
          </p:cNvSpPr>
          <p:nvPr>
            <p:ph type="sldNum" sz="quarter" idx="10"/>
          </p:nvPr>
        </p:nvSpPr>
        <p:spPr/>
        <p:txBody>
          <a:bodyPr/>
          <a:lstStyle/>
          <a:p>
            <a:fld id="{167865BB-AB69-4D9F-A6A2-5A6B2CCAFFB1}" type="slidenum">
              <a:rPr lang="en-AU" smtClean="0"/>
              <a:t>19</a:t>
            </a:fld>
            <a:endParaRPr lang="en-AU" dirty="0"/>
          </a:p>
        </p:txBody>
      </p:sp>
    </p:spTree>
    <p:extLst>
      <p:ext uri="{BB962C8B-B14F-4D97-AF65-F5344CB8AC3E}">
        <p14:creationId xmlns:p14="http://schemas.microsoft.com/office/powerpoint/2010/main" val="37560425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smtClean="0"/>
              <a:t>Active Calcium Plus™</a:t>
            </a:r>
            <a:r>
              <a:rPr lang="en-AU" dirty="0" smtClean="0"/>
              <a:t> is  a great choice because it is more than a calcium supplement; it is a carefully formulated, clinically proven </a:t>
            </a:r>
          </a:p>
          <a:p>
            <a:r>
              <a:rPr lang="en-AU" dirty="0" smtClean="0"/>
              <a:t>bone-builder.</a:t>
            </a:r>
            <a:endParaRPr lang="en-AU" dirty="0"/>
          </a:p>
        </p:txBody>
      </p:sp>
      <p:sp>
        <p:nvSpPr>
          <p:cNvPr id="4" name="Slide Number Placeholder 3"/>
          <p:cNvSpPr>
            <a:spLocks noGrp="1"/>
          </p:cNvSpPr>
          <p:nvPr>
            <p:ph type="sldNum" sz="quarter" idx="10"/>
          </p:nvPr>
        </p:nvSpPr>
        <p:spPr/>
        <p:txBody>
          <a:bodyPr/>
          <a:lstStyle/>
          <a:p>
            <a:fld id="{167865BB-AB69-4D9F-A6A2-5A6B2CCAFFB1}" type="slidenum">
              <a:rPr lang="en-AU" smtClean="0"/>
              <a:t>20</a:t>
            </a:fld>
            <a:endParaRPr lang="en-AU" dirty="0"/>
          </a:p>
        </p:txBody>
      </p:sp>
    </p:spTree>
    <p:extLst>
      <p:ext uri="{BB962C8B-B14F-4D97-AF65-F5344CB8AC3E}">
        <p14:creationId xmlns:p14="http://schemas.microsoft.com/office/powerpoint/2010/main" val="7480318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As well as building bones and teeth, calcium is essential</a:t>
            </a:r>
            <a:r>
              <a:rPr lang="en-AU" baseline="0" dirty="0" smtClean="0"/>
              <a:t> </a:t>
            </a:r>
            <a:r>
              <a:rPr lang="en-AU" dirty="0" smtClean="0"/>
              <a:t>for a range</a:t>
            </a:r>
            <a:r>
              <a:rPr lang="en-AU" baseline="0" dirty="0" smtClean="0"/>
              <a:t> of functions….</a:t>
            </a:r>
            <a:endParaRPr lang="en-AU" dirty="0"/>
          </a:p>
        </p:txBody>
      </p:sp>
      <p:sp>
        <p:nvSpPr>
          <p:cNvPr id="4" name="Slide Number Placeholder 3"/>
          <p:cNvSpPr>
            <a:spLocks noGrp="1"/>
          </p:cNvSpPr>
          <p:nvPr>
            <p:ph type="sldNum" sz="quarter" idx="10"/>
          </p:nvPr>
        </p:nvSpPr>
        <p:spPr/>
        <p:txBody>
          <a:bodyPr/>
          <a:lstStyle/>
          <a:p>
            <a:fld id="{167865BB-AB69-4D9F-A6A2-5A6B2CCAFFB1}" type="slidenum">
              <a:rPr lang="en-AU" smtClean="0"/>
              <a:t>3</a:t>
            </a:fld>
            <a:endParaRPr lang="en-AU" dirty="0"/>
          </a:p>
        </p:txBody>
      </p:sp>
    </p:spTree>
    <p:extLst>
      <p:ext uri="{BB962C8B-B14F-4D97-AF65-F5344CB8AC3E}">
        <p14:creationId xmlns:p14="http://schemas.microsoft.com/office/powerpoint/2010/main" val="12615693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dirty="0" smtClean="0"/>
              <a:t>The formulation incorporates magnesium with the calcium, a combination that ensures more calcium enters the bloodstream and isn’t deposited in the arteries or soft tissue. It is important that this ratio</a:t>
            </a:r>
            <a:r>
              <a:rPr lang="en-AU" baseline="0" dirty="0" smtClean="0"/>
              <a:t> , being 2:1 is used for optimum absorption and </a:t>
            </a:r>
            <a:r>
              <a:rPr lang="en-AU" baseline="0" dirty="0" err="1" smtClean="0"/>
              <a:t>bioavailabilty</a:t>
            </a:r>
            <a:endParaRPr lang="en-AU" dirty="0" smtClean="0"/>
          </a:p>
          <a:p>
            <a:endParaRPr lang="en-AU" dirty="0"/>
          </a:p>
        </p:txBody>
      </p:sp>
      <p:sp>
        <p:nvSpPr>
          <p:cNvPr id="4" name="Slide Number Placeholder 3"/>
          <p:cNvSpPr>
            <a:spLocks noGrp="1"/>
          </p:cNvSpPr>
          <p:nvPr>
            <p:ph type="sldNum" sz="quarter" idx="10"/>
          </p:nvPr>
        </p:nvSpPr>
        <p:spPr/>
        <p:txBody>
          <a:bodyPr/>
          <a:lstStyle/>
          <a:p>
            <a:fld id="{167865BB-AB69-4D9F-A6A2-5A6B2CCAFFB1}" type="slidenum">
              <a:rPr lang="en-AU" smtClean="0"/>
              <a:t>21</a:t>
            </a:fld>
            <a:endParaRPr lang="en-AU" dirty="0"/>
          </a:p>
        </p:txBody>
      </p:sp>
    </p:spTree>
    <p:extLst>
      <p:ext uri="{BB962C8B-B14F-4D97-AF65-F5344CB8AC3E}">
        <p14:creationId xmlns:p14="http://schemas.microsoft.com/office/powerpoint/2010/main" val="10340732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smtClean="0"/>
              <a:t>Active Calcium Plus ™</a:t>
            </a:r>
            <a:endParaRPr lang="en-AU" dirty="0" smtClean="0"/>
          </a:p>
          <a:p>
            <a:r>
              <a:rPr lang="en-AU" dirty="0" smtClean="0"/>
              <a:t>Contains vitamins and minerals needed for bone health; the cofactors complement each other to provide efficient absorption</a:t>
            </a:r>
            <a:endParaRPr lang="en-AU" dirty="0"/>
          </a:p>
        </p:txBody>
      </p:sp>
      <p:sp>
        <p:nvSpPr>
          <p:cNvPr id="4" name="Slide Number Placeholder 3"/>
          <p:cNvSpPr>
            <a:spLocks noGrp="1"/>
          </p:cNvSpPr>
          <p:nvPr>
            <p:ph type="sldNum" sz="quarter" idx="10"/>
          </p:nvPr>
        </p:nvSpPr>
        <p:spPr/>
        <p:txBody>
          <a:bodyPr/>
          <a:lstStyle/>
          <a:p>
            <a:fld id="{167865BB-AB69-4D9F-A6A2-5A6B2CCAFFB1}" type="slidenum">
              <a:rPr lang="en-AU" smtClean="0"/>
              <a:t>22</a:t>
            </a:fld>
            <a:endParaRPr lang="en-AU" dirty="0"/>
          </a:p>
        </p:txBody>
      </p:sp>
    </p:spTree>
    <p:extLst>
      <p:ext uri="{BB962C8B-B14F-4D97-AF65-F5344CB8AC3E}">
        <p14:creationId xmlns:p14="http://schemas.microsoft.com/office/powerpoint/2010/main" val="28317721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dirty="0" smtClean="0"/>
              <a:t>Active </a:t>
            </a:r>
            <a:r>
              <a:rPr lang="en-AU" sz="1200" dirty="0" err="1" smtClean="0"/>
              <a:t>Calciam</a:t>
            </a:r>
            <a:r>
              <a:rPr lang="en-AU" sz="1200" dirty="0" smtClean="0"/>
              <a:t> Plus has Calcium carbonate and calcium citrate for the best delivery of essential calcium in the smallest tablet. Each tablet provides 200mg calcium per tablet to support a healthy diet that includes calcium-rich foods and your daily </a:t>
            </a:r>
            <a:r>
              <a:rPr lang="en-AU" sz="1200" b="1" dirty="0" smtClean="0"/>
              <a:t>Essentials™</a:t>
            </a:r>
            <a:r>
              <a:rPr lang="en-AU" dirty="0" smtClean="0"/>
              <a:t>. Efficiency of absorption of calcium from supplements is greatest at doses of 500mg so try taking two tablets twice a day with meals.</a:t>
            </a:r>
          </a:p>
          <a:p>
            <a:endParaRPr lang="en-AU" dirty="0"/>
          </a:p>
        </p:txBody>
      </p:sp>
      <p:sp>
        <p:nvSpPr>
          <p:cNvPr id="4" name="Slide Number Placeholder 3"/>
          <p:cNvSpPr>
            <a:spLocks noGrp="1"/>
          </p:cNvSpPr>
          <p:nvPr>
            <p:ph type="sldNum" sz="quarter" idx="10"/>
          </p:nvPr>
        </p:nvSpPr>
        <p:spPr/>
        <p:txBody>
          <a:bodyPr/>
          <a:lstStyle/>
          <a:p>
            <a:fld id="{167865BB-AB69-4D9F-A6A2-5A6B2CCAFFB1}" type="slidenum">
              <a:rPr lang="en-AU" smtClean="0"/>
              <a:t>23</a:t>
            </a:fld>
            <a:endParaRPr lang="en-AU" dirty="0"/>
          </a:p>
        </p:txBody>
      </p:sp>
    </p:spTree>
    <p:extLst>
      <p:ext uri="{BB962C8B-B14F-4D97-AF65-F5344CB8AC3E}">
        <p14:creationId xmlns:p14="http://schemas.microsoft.com/office/powerpoint/2010/main" val="14322950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dirty="0" smtClean="0"/>
              <a:t>Vitamin D is actually a hormone that is crucial for bone health. It stimulates DNA in the intestines to produce more proteins that increase the amount of calcium that can be absorbed. Additionally, vitamin D acts to decrease the amount of calcium processed by the kidneys and eliminated from the body in urine.</a:t>
            </a:r>
          </a:p>
          <a:p>
            <a:endParaRPr lang="en-AU" dirty="0"/>
          </a:p>
        </p:txBody>
      </p:sp>
      <p:sp>
        <p:nvSpPr>
          <p:cNvPr id="4" name="Slide Number Placeholder 3"/>
          <p:cNvSpPr>
            <a:spLocks noGrp="1"/>
          </p:cNvSpPr>
          <p:nvPr>
            <p:ph type="sldNum" sz="quarter" idx="10"/>
          </p:nvPr>
        </p:nvSpPr>
        <p:spPr/>
        <p:txBody>
          <a:bodyPr/>
          <a:lstStyle/>
          <a:p>
            <a:fld id="{167865BB-AB69-4D9F-A6A2-5A6B2CCAFFB1}" type="slidenum">
              <a:rPr lang="en-AU" smtClean="0"/>
              <a:t>24</a:t>
            </a:fld>
            <a:endParaRPr lang="en-AU" dirty="0"/>
          </a:p>
        </p:txBody>
      </p:sp>
    </p:spTree>
    <p:extLst>
      <p:ext uri="{BB962C8B-B14F-4D97-AF65-F5344CB8AC3E}">
        <p14:creationId xmlns:p14="http://schemas.microsoft.com/office/powerpoint/2010/main" val="36006659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smtClean="0">
                <a:solidFill>
                  <a:schemeClr val="tx1"/>
                </a:solidFill>
                <a:effectLst/>
                <a:latin typeface="+mn-lt"/>
                <a:ea typeface="+mn-ea"/>
                <a:cs typeface="+mn-cs"/>
              </a:rPr>
              <a:t>Magnesium is essential to convert vitamin D into its active form so that it can turn on calcium absorption. It helps to reduce the bone breakdown and slows down bone turnover thus (reducing loss of bone density). </a:t>
            </a:r>
          </a:p>
          <a:p>
            <a:r>
              <a:rPr lang="en-AU" sz="1200" kern="1200" dirty="0" err="1" smtClean="0">
                <a:solidFill>
                  <a:schemeClr val="tx1"/>
                </a:solidFill>
                <a:effectLst/>
                <a:latin typeface="+mn-lt"/>
                <a:ea typeface="+mn-ea"/>
                <a:cs typeface="+mn-cs"/>
              </a:rPr>
              <a:t>Manesium</a:t>
            </a:r>
            <a:r>
              <a:rPr lang="en-AU" sz="1200" kern="1200" baseline="0" dirty="0" smtClean="0">
                <a:solidFill>
                  <a:schemeClr val="tx1"/>
                </a:solidFill>
                <a:effectLst/>
                <a:latin typeface="+mn-lt"/>
                <a:ea typeface="+mn-ea"/>
                <a:cs typeface="+mn-cs"/>
              </a:rPr>
              <a:t> is v</a:t>
            </a:r>
            <a:r>
              <a:rPr lang="en-AU" sz="1200" kern="1200" dirty="0" smtClean="0">
                <a:solidFill>
                  <a:schemeClr val="tx1"/>
                </a:solidFill>
                <a:effectLst/>
                <a:latin typeface="+mn-lt"/>
                <a:ea typeface="+mn-ea"/>
                <a:cs typeface="+mn-cs"/>
              </a:rPr>
              <a:t>ital to ensure that help calcium is absorbed in the bones instead of collecting in soft tissue where it can cause health problems.</a:t>
            </a:r>
          </a:p>
          <a:p>
            <a:r>
              <a:rPr lang="en-AU" sz="1200" kern="1200" dirty="0" smtClean="0">
                <a:solidFill>
                  <a:schemeClr val="tx1"/>
                </a:solidFill>
                <a:effectLst/>
                <a:latin typeface="+mn-lt"/>
                <a:ea typeface="+mn-ea"/>
                <a:cs typeface="+mn-cs"/>
              </a:rPr>
              <a:t>Taking extra magnesium may help ease cramps and relieve constipation, headaches, great for sleep!!! especially when calcium supplements (formulated without magnesium) are the cause. </a:t>
            </a:r>
          </a:p>
          <a:p>
            <a:r>
              <a:rPr lang="en-AU" sz="1200" kern="1200" dirty="0" smtClean="0">
                <a:solidFill>
                  <a:schemeClr val="tx1"/>
                </a:solidFill>
                <a:effectLst/>
                <a:latin typeface="+mn-lt"/>
                <a:ea typeface="+mn-ea"/>
                <a:cs typeface="+mn-cs"/>
              </a:rPr>
              <a:t>You find magnesium in nuts, seeds, lentils and beans.</a:t>
            </a:r>
          </a:p>
          <a:p>
            <a:endParaRPr lang="en-AU" dirty="0"/>
          </a:p>
        </p:txBody>
      </p:sp>
      <p:sp>
        <p:nvSpPr>
          <p:cNvPr id="4" name="Slide Number Placeholder 3"/>
          <p:cNvSpPr>
            <a:spLocks noGrp="1"/>
          </p:cNvSpPr>
          <p:nvPr>
            <p:ph type="sldNum" sz="quarter" idx="10"/>
          </p:nvPr>
        </p:nvSpPr>
        <p:spPr/>
        <p:txBody>
          <a:bodyPr/>
          <a:lstStyle/>
          <a:p>
            <a:fld id="{167865BB-AB69-4D9F-A6A2-5A6B2CCAFFB1}" type="slidenum">
              <a:rPr lang="en-AU" smtClean="0"/>
              <a:t>25</a:t>
            </a:fld>
            <a:endParaRPr lang="en-AU" dirty="0"/>
          </a:p>
        </p:txBody>
      </p:sp>
    </p:spTree>
    <p:extLst>
      <p:ext uri="{BB962C8B-B14F-4D97-AF65-F5344CB8AC3E}">
        <p14:creationId xmlns:p14="http://schemas.microsoft.com/office/powerpoint/2010/main" val="348481584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dirty="0" smtClean="0"/>
              <a:t>Vitamin K is Essential for bone health. Studies show higher vitamin K levels equal lower osteoporosis risk. Vitamin K activates the proteins responsible for removing circulating calcium from the arteries and binding it to the bone. It therefore influences the level of bone-building </a:t>
            </a:r>
            <a:r>
              <a:rPr lang="en-AU" dirty="0" err="1" smtClean="0"/>
              <a:t>osteocalcin</a:t>
            </a:r>
            <a:r>
              <a:rPr lang="en-AU" dirty="0" smtClean="0"/>
              <a:t> in bone-forming cells and helps to support bone strength. </a:t>
            </a:r>
          </a:p>
          <a:p>
            <a:r>
              <a:rPr lang="en-AU" dirty="0" smtClean="0"/>
              <a:t>Vitamin</a:t>
            </a:r>
            <a:r>
              <a:rPr lang="en-AU" baseline="0" dirty="0" smtClean="0"/>
              <a:t> k can be found in </a:t>
            </a:r>
            <a:r>
              <a:rPr lang="en-AU" dirty="0" smtClean="0"/>
              <a:t>Kale,</a:t>
            </a:r>
            <a:r>
              <a:rPr lang="en-AU" baseline="0" dirty="0" smtClean="0"/>
              <a:t> broccoli, asparagus, Brussels sprouts, parsley chilli powder, curry powder, paprika and ground coriander.</a:t>
            </a:r>
            <a:endParaRPr lang="en-AU" dirty="0"/>
          </a:p>
        </p:txBody>
      </p:sp>
      <p:sp>
        <p:nvSpPr>
          <p:cNvPr id="4" name="Slide Number Placeholder 3"/>
          <p:cNvSpPr>
            <a:spLocks noGrp="1"/>
          </p:cNvSpPr>
          <p:nvPr>
            <p:ph type="sldNum" sz="quarter" idx="10"/>
          </p:nvPr>
        </p:nvSpPr>
        <p:spPr/>
        <p:txBody>
          <a:bodyPr/>
          <a:lstStyle/>
          <a:p>
            <a:fld id="{167865BB-AB69-4D9F-A6A2-5A6B2CCAFFB1}" type="slidenum">
              <a:rPr lang="en-AU" smtClean="0"/>
              <a:t>26</a:t>
            </a:fld>
            <a:endParaRPr lang="en-AU" dirty="0"/>
          </a:p>
        </p:txBody>
      </p:sp>
    </p:spTree>
    <p:extLst>
      <p:ext uri="{BB962C8B-B14F-4D97-AF65-F5344CB8AC3E}">
        <p14:creationId xmlns:p14="http://schemas.microsoft.com/office/powerpoint/2010/main" val="404890213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dirty="0" smtClean="0"/>
              <a:t>Active Calcium Plus</a:t>
            </a:r>
            <a:r>
              <a:rPr lang="en-AU" sz="1200" dirty="0" smtClean="0"/>
              <a:t>™ carries USANA’s Potency guarantee </a:t>
            </a:r>
            <a:endParaRPr lang="en-AU" dirty="0"/>
          </a:p>
        </p:txBody>
      </p:sp>
      <p:sp>
        <p:nvSpPr>
          <p:cNvPr id="4" name="Slide Number Placeholder 3"/>
          <p:cNvSpPr>
            <a:spLocks noGrp="1"/>
          </p:cNvSpPr>
          <p:nvPr>
            <p:ph type="sldNum" sz="quarter" idx="10"/>
          </p:nvPr>
        </p:nvSpPr>
        <p:spPr/>
        <p:txBody>
          <a:bodyPr/>
          <a:lstStyle/>
          <a:p>
            <a:fld id="{167865BB-AB69-4D9F-A6A2-5A6B2CCAFFB1}" type="slidenum">
              <a:rPr lang="en-AU" smtClean="0"/>
              <a:t>27</a:t>
            </a:fld>
            <a:endParaRPr lang="en-AU" dirty="0"/>
          </a:p>
        </p:txBody>
      </p:sp>
    </p:spTree>
    <p:extLst>
      <p:ext uri="{BB962C8B-B14F-4D97-AF65-F5344CB8AC3E}">
        <p14:creationId xmlns:p14="http://schemas.microsoft.com/office/powerpoint/2010/main" val="9977696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dirty="0" smtClean="0"/>
              <a:t>Calcium is involved in homeostasis</a:t>
            </a:r>
            <a:r>
              <a:rPr lang="en-AU" baseline="0" dirty="0" smtClean="0"/>
              <a:t> – the maintenance of a constant internal environment. </a:t>
            </a:r>
            <a:r>
              <a:rPr lang="en-AU" sz="1200" dirty="0" smtClean="0"/>
              <a:t>Your body tries hard to keep calcium levels in the blood to within very narrow concentrations. If blood calcium levels fall short, it is taken from the bank in your bones. </a:t>
            </a:r>
          </a:p>
          <a:p>
            <a:endParaRPr lang="en-AU" dirty="0"/>
          </a:p>
        </p:txBody>
      </p:sp>
      <p:sp>
        <p:nvSpPr>
          <p:cNvPr id="4" name="Slide Number Placeholder 3"/>
          <p:cNvSpPr>
            <a:spLocks noGrp="1"/>
          </p:cNvSpPr>
          <p:nvPr>
            <p:ph type="sldNum" sz="quarter" idx="10"/>
          </p:nvPr>
        </p:nvSpPr>
        <p:spPr/>
        <p:txBody>
          <a:bodyPr/>
          <a:lstStyle/>
          <a:p>
            <a:fld id="{167865BB-AB69-4D9F-A6A2-5A6B2CCAFFB1}" type="slidenum">
              <a:rPr lang="en-AU" smtClean="0"/>
              <a:t>4</a:t>
            </a:fld>
            <a:endParaRPr lang="en-AU" dirty="0"/>
          </a:p>
        </p:txBody>
      </p:sp>
    </p:spTree>
    <p:extLst>
      <p:ext uri="{BB962C8B-B14F-4D97-AF65-F5344CB8AC3E}">
        <p14:creationId xmlns:p14="http://schemas.microsoft.com/office/powerpoint/2010/main" val="39129775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Your body needs enough calcium to</a:t>
            </a:r>
            <a:r>
              <a:rPr lang="en-AU" baseline="0" dirty="0" smtClean="0"/>
              <a:t> build bone and maintain its strength all of your life. Not getting enough means that the body takes calcium out of the stores in your bones which over time weakens them.</a:t>
            </a:r>
            <a:endParaRPr lang="en-AU" dirty="0"/>
          </a:p>
        </p:txBody>
      </p:sp>
      <p:sp>
        <p:nvSpPr>
          <p:cNvPr id="4" name="Slide Number Placeholder 3"/>
          <p:cNvSpPr>
            <a:spLocks noGrp="1"/>
          </p:cNvSpPr>
          <p:nvPr>
            <p:ph type="sldNum" sz="quarter" idx="10"/>
          </p:nvPr>
        </p:nvSpPr>
        <p:spPr/>
        <p:txBody>
          <a:bodyPr/>
          <a:lstStyle/>
          <a:p>
            <a:fld id="{167865BB-AB69-4D9F-A6A2-5A6B2CCAFFB1}" type="slidenum">
              <a:rPr lang="en-AU" smtClean="0"/>
              <a:t>5</a:t>
            </a:fld>
            <a:endParaRPr lang="en-AU" dirty="0"/>
          </a:p>
        </p:txBody>
      </p:sp>
    </p:spTree>
    <p:extLst>
      <p:ext uri="{BB962C8B-B14F-4D97-AF65-F5344CB8AC3E}">
        <p14:creationId xmlns:p14="http://schemas.microsoft.com/office/powerpoint/2010/main" val="3716258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dirty="0" smtClean="0"/>
              <a:t>Getting enough calcium is a vital whatever your age. Children/teens need it  to maximise bone density. </a:t>
            </a:r>
            <a:r>
              <a:rPr lang="en-AU" dirty="0" smtClean="0"/>
              <a:t>Maximum</a:t>
            </a:r>
            <a:r>
              <a:rPr lang="en-AU" baseline="0" dirty="0" smtClean="0"/>
              <a:t> bone mass is reached around early to mid twenties. Getting the optimum amount of calcium in the developing years means that the skeleton will be at its greatest mass – the strongest it can be.</a:t>
            </a:r>
          </a:p>
          <a:p>
            <a:pPr marL="0" marR="0" indent="0" algn="l" defTabSz="914400" rtl="0" eaLnBrk="1" fontAlgn="auto" latinLnBrk="0" hangingPunct="1">
              <a:lnSpc>
                <a:spcPct val="100000"/>
              </a:lnSpc>
              <a:spcBef>
                <a:spcPts val="0"/>
              </a:spcBef>
              <a:spcAft>
                <a:spcPts val="0"/>
              </a:spcAft>
              <a:buClrTx/>
              <a:buSzTx/>
              <a:buFontTx/>
              <a:buNone/>
              <a:tabLst/>
              <a:defRPr/>
            </a:pPr>
            <a:r>
              <a:rPr lang="en-AU" sz="1200" dirty="0" smtClean="0"/>
              <a:t>USANA research: building bone mass by just five per cent in teen years can cut osteoporosis risk by 40 per cent. </a:t>
            </a:r>
            <a:endParaRPr lang="en-AU" baseline="0" dirty="0" smtClean="0"/>
          </a:p>
          <a:p>
            <a:r>
              <a:rPr lang="en-AU" dirty="0" smtClean="0"/>
              <a:t>1. Wood T, McKinnon T. Calcium- Magnesium- Vitamin D Supplementation Improves Bone Mineralization in Preadolescent Girls. USANA Clinical Research Bulletin 2001 Feb; No. 8. </a:t>
            </a:r>
            <a:r>
              <a:rPr lang="en-AU" u="sng" dirty="0" smtClean="0">
                <a:hlinkClick r:id="rId3"/>
              </a:rPr>
              <a:t>http://www.usana.com/media/File/dotCom/company/science/crb/8CRB.pdf</a:t>
            </a:r>
            <a:r>
              <a:rPr lang="en-AU" dirty="0" smtClean="0"/>
              <a:t> </a:t>
            </a:r>
          </a:p>
          <a:p>
            <a:r>
              <a:rPr lang="en-AU" dirty="0" smtClean="0"/>
              <a:t> </a:t>
            </a:r>
          </a:p>
          <a:p>
            <a:endParaRPr lang="en-AU" dirty="0"/>
          </a:p>
        </p:txBody>
      </p:sp>
      <p:sp>
        <p:nvSpPr>
          <p:cNvPr id="4" name="Slide Number Placeholder 3"/>
          <p:cNvSpPr>
            <a:spLocks noGrp="1"/>
          </p:cNvSpPr>
          <p:nvPr>
            <p:ph type="sldNum" sz="quarter" idx="10"/>
          </p:nvPr>
        </p:nvSpPr>
        <p:spPr/>
        <p:txBody>
          <a:bodyPr/>
          <a:lstStyle/>
          <a:p>
            <a:fld id="{167865BB-AB69-4D9F-A6A2-5A6B2CCAFFB1}" type="slidenum">
              <a:rPr lang="en-AU" smtClean="0"/>
              <a:t>6</a:t>
            </a:fld>
            <a:endParaRPr lang="en-AU" dirty="0"/>
          </a:p>
        </p:txBody>
      </p:sp>
    </p:spTree>
    <p:extLst>
      <p:ext uri="{BB962C8B-B14F-4D97-AF65-F5344CB8AC3E}">
        <p14:creationId xmlns:p14="http://schemas.microsoft.com/office/powerpoint/2010/main" val="530256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aseline="0" dirty="0" smtClean="0"/>
              <a:t>After thirty or so, the bones start to get weaker as minerals are lost from the body.</a:t>
            </a:r>
          </a:p>
          <a:p>
            <a:pPr marL="0" marR="0" indent="0" algn="l" defTabSz="914400" rtl="0" eaLnBrk="1" fontAlgn="auto" latinLnBrk="0" hangingPunct="1">
              <a:lnSpc>
                <a:spcPct val="100000"/>
              </a:lnSpc>
              <a:spcBef>
                <a:spcPts val="0"/>
              </a:spcBef>
              <a:spcAft>
                <a:spcPts val="0"/>
              </a:spcAft>
              <a:buClrTx/>
              <a:buSzTx/>
              <a:buFontTx/>
              <a:buNone/>
              <a:tabLst/>
              <a:defRPr/>
            </a:pPr>
            <a:r>
              <a:rPr lang="en-AU" dirty="0" smtClean="0"/>
              <a:t>For about the first five years after menopause, women lose bone at the rate of about 2%–3% per year and then continue to lose about 1% of bone mass per year to the end of life</a:t>
            </a:r>
          </a:p>
          <a:p>
            <a:endParaRPr lang="en-AU" baseline="0" dirty="0" smtClean="0"/>
          </a:p>
        </p:txBody>
      </p:sp>
      <p:sp>
        <p:nvSpPr>
          <p:cNvPr id="4" name="Slide Number Placeholder 3"/>
          <p:cNvSpPr>
            <a:spLocks noGrp="1"/>
          </p:cNvSpPr>
          <p:nvPr>
            <p:ph type="sldNum" sz="quarter" idx="10"/>
          </p:nvPr>
        </p:nvSpPr>
        <p:spPr/>
        <p:txBody>
          <a:bodyPr/>
          <a:lstStyle/>
          <a:p>
            <a:fld id="{167865BB-AB69-4D9F-A6A2-5A6B2CCAFFB1}" type="slidenum">
              <a:rPr lang="en-AU" smtClean="0"/>
              <a:t>7</a:t>
            </a:fld>
            <a:endParaRPr lang="en-AU" dirty="0"/>
          </a:p>
        </p:txBody>
      </p:sp>
    </p:spTree>
    <p:extLst>
      <p:ext uri="{BB962C8B-B14F-4D97-AF65-F5344CB8AC3E}">
        <p14:creationId xmlns:p14="http://schemas.microsoft.com/office/powerpoint/2010/main" val="3541032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The</a:t>
            </a:r>
            <a:r>
              <a:rPr lang="en-AU" baseline="0" dirty="0" smtClean="0"/>
              <a:t> increasing difficulty in absorbing calcium, increased breakdown  plus greater loss in urine increase the chances of weaker bones.</a:t>
            </a:r>
          </a:p>
          <a:p>
            <a:endParaRPr lang="en-AU" dirty="0"/>
          </a:p>
        </p:txBody>
      </p:sp>
      <p:sp>
        <p:nvSpPr>
          <p:cNvPr id="4" name="Slide Number Placeholder 3"/>
          <p:cNvSpPr>
            <a:spLocks noGrp="1"/>
          </p:cNvSpPr>
          <p:nvPr>
            <p:ph type="sldNum" sz="quarter" idx="10"/>
          </p:nvPr>
        </p:nvSpPr>
        <p:spPr/>
        <p:txBody>
          <a:bodyPr/>
          <a:lstStyle/>
          <a:p>
            <a:fld id="{167865BB-AB69-4D9F-A6A2-5A6B2CCAFFB1}" type="slidenum">
              <a:rPr lang="en-AU" smtClean="0"/>
              <a:t>8</a:t>
            </a:fld>
            <a:endParaRPr lang="en-AU" dirty="0"/>
          </a:p>
        </p:txBody>
      </p:sp>
    </p:spTree>
    <p:extLst>
      <p:ext uri="{BB962C8B-B14F-4D97-AF65-F5344CB8AC3E}">
        <p14:creationId xmlns:p14="http://schemas.microsoft.com/office/powerpoint/2010/main" val="3203925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Men are affected by osteoporosis,</a:t>
            </a:r>
            <a:r>
              <a:rPr lang="en-AU" baseline="0" dirty="0" smtClean="0"/>
              <a:t> too. </a:t>
            </a:r>
            <a:r>
              <a:rPr lang="en-AU" dirty="0" smtClean="0"/>
              <a:t>Around one in four older men has osteoporosis</a:t>
            </a:r>
            <a:endParaRPr lang="en-AU" dirty="0"/>
          </a:p>
        </p:txBody>
      </p:sp>
      <p:sp>
        <p:nvSpPr>
          <p:cNvPr id="4" name="Slide Number Placeholder 3"/>
          <p:cNvSpPr>
            <a:spLocks noGrp="1"/>
          </p:cNvSpPr>
          <p:nvPr>
            <p:ph type="sldNum" sz="quarter" idx="10"/>
          </p:nvPr>
        </p:nvSpPr>
        <p:spPr/>
        <p:txBody>
          <a:bodyPr/>
          <a:lstStyle/>
          <a:p>
            <a:fld id="{167865BB-AB69-4D9F-A6A2-5A6B2CCAFFB1}" type="slidenum">
              <a:rPr lang="en-AU" smtClean="0"/>
              <a:t>9</a:t>
            </a:fld>
            <a:endParaRPr lang="en-AU" dirty="0"/>
          </a:p>
        </p:txBody>
      </p:sp>
    </p:spTree>
    <p:extLst>
      <p:ext uri="{BB962C8B-B14F-4D97-AF65-F5344CB8AC3E}">
        <p14:creationId xmlns:p14="http://schemas.microsoft.com/office/powerpoint/2010/main" val="37240673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Most adults need around 1000-1300 mg calcium from food and/or supplements daily</a:t>
            </a:r>
            <a:endParaRPr lang="en-AU" dirty="0"/>
          </a:p>
        </p:txBody>
      </p:sp>
      <p:sp>
        <p:nvSpPr>
          <p:cNvPr id="4" name="Slide Number Placeholder 3"/>
          <p:cNvSpPr>
            <a:spLocks noGrp="1"/>
          </p:cNvSpPr>
          <p:nvPr>
            <p:ph type="sldNum" sz="quarter" idx="10"/>
          </p:nvPr>
        </p:nvSpPr>
        <p:spPr/>
        <p:txBody>
          <a:bodyPr/>
          <a:lstStyle/>
          <a:p>
            <a:fld id="{167865BB-AB69-4D9F-A6A2-5A6B2CCAFFB1}" type="slidenum">
              <a:rPr lang="en-AU" smtClean="0"/>
              <a:t>10</a:t>
            </a:fld>
            <a:endParaRPr lang="en-AU" dirty="0"/>
          </a:p>
        </p:txBody>
      </p:sp>
    </p:spTree>
    <p:extLst>
      <p:ext uri="{BB962C8B-B14F-4D97-AF65-F5344CB8AC3E}">
        <p14:creationId xmlns:p14="http://schemas.microsoft.com/office/powerpoint/2010/main" val="18119865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1CECA71A-562C-40E3-9B51-5451E94060AE}" type="datetimeFigureOut">
              <a:rPr lang="en-AU" smtClean="0"/>
              <a:t>14/10/2014</a:t>
            </a:fld>
            <a:endParaRPr lang="en-AU" dirty="0"/>
          </a:p>
        </p:txBody>
      </p:sp>
      <p:sp>
        <p:nvSpPr>
          <p:cNvPr id="20" name="Footer Placeholder 19"/>
          <p:cNvSpPr>
            <a:spLocks noGrp="1"/>
          </p:cNvSpPr>
          <p:nvPr>
            <p:ph type="ftr" sz="quarter" idx="11"/>
          </p:nvPr>
        </p:nvSpPr>
        <p:spPr/>
        <p:txBody>
          <a:bodyPr/>
          <a:lstStyle>
            <a:extLst/>
          </a:lstStyle>
          <a:p>
            <a:endParaRPr lang="en-AU" dirty="0"/>
          </a:p>
        </p:txBody>
      </p:sp>
      <p:sp>
        <p:nvSpPr>
          <p:cNvPr id="10" name="Slide Number Placeholder 9"/>
          <p:cNvSpPr>
            <a:spLocks noGrp="1"/>
          </p:cNvSpPr>
          <p:nvPr>
            <p:ph type="sldNum" sz="quarter" idx="12"/>
          </p:nvPr>
        </p:nvSpPr>
        <p:spPr/>
        <p:txBody>
          <a:bodyPr/>
          <a:lstStyle>
            <a:extLst/>
          </a:lstStyle>
          <a:p>
            <a:fld id="{154BD794-1280-481E-85A7-D2271D720F80}" type="slidenum">
              <a:rPr lang="en-AU" smtClean="0"/>
              <a:t>‹#›</a:t>
            </a:fld>
            <a:endParaRPr lang="en-AU" dirty="0"/>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dirty="0"/>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CECA71A-562C-40E3-9B51-5451E94060AE}" type="datetimeFigureOut">
              <a:rPr lang="en-AU" smtClean="0"/>
              <a:t>14/10/2014</a:t>
            </a:fld>
            <a:endParaRPr lang="en-AU" dirty="0"/>
          </a:p>
        </p:txBody>
      </p:sp>
      <p:sp>
        <p:nvSpPr>
          <p:cNvPr id="5" name="Footer Placeholder 4"/>
          <p:cNvSpPr>
            <a:spLocks noGrp="1"/>
          </p:cNvSpPr>
          <p:nvPr>
            <p:ph type="ftr" sz="quarter" idx="11"/>
          </p:nvPr>
        </p:nvSpPr>
        <p:spPr/>
        <p:txBody>
          <a:bodyPr/>
          <a:lstStyle>
            <a:extLst/>
          </a:lstStyle>
          <a:p>
            <a:endParaRPr lang="en-AU" dirty="0"/>
          </a:p>
        </p:txBody>
      </p:sp>
      <p:sp>
        <p:nvSpPr>
          <p:cNvPr id="6" name="Slide Number Placeholder 5"/>
          <p:cNvSpPr>
            <a:spLocks noGrp="1"/>
          </p:cNvSpPr>
          <p:nvPr>
            <p:ph type="sldNum" sz="quarter" idx="12"/>
          </p:nvPr>
        </p:nvSpPr>
        <p:spPr/>
        <p:txBody>
          <a:bodyPr/>
          <a:lstStyle>
            <a:extLst/>
          </a:lstStyle>
          <a:p>
            <a:fld id="{154BD794-1280-481E-85A7-D2271D720F80}" type="slidenum">
              <a:rPr lang="en-AU" smtClean="0"/>
              <a:t>‹#›</a:t>
            </a:fld>
            <a:endParaRPr lang="en-A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CECA71A-562C-40E3-9B51-5451E94060AE}" type="datetimeFigureOut">
              <a:rPr lang="en-AU" smtClean="0"/>
              <a:t>14/10/2014</a:t>
            </a:fld>
            <a:endParaRPr lang="en-AU" dirty="0"/>
          </a:p>
        </p:txBody>
      </p:sp>
      <p:sp>
        <p:nvSpPr>
          <p:cNvPr id="5" name="Footer Placeholder 4"/>
          <p:cNvSpPr>
            <a:spLocks noGrp="1"/>
          </p:cNvSpPr>
          <p:nvPr>
            <p:ph type="ftr" sz="quarter" idx="11"/>
          </p:nvPr>
        </p:nvSpPr>
        <p:spPr/>
        <p:txBody>
          <a:bodyPr/>
          <a:lstStyle>
            <a:extLst/>
          </a:lstStyle>
          <a:p>
            <a:endParaRPr lang="en-AU" dirty="0"/>
          </a:p>
        </p:txBody>
      </p:sp>
      <p:sp>
        <p:nvSpPr>
          <p:cNvPr id="6" name="Slide Number Placeholder 5"/>
          <p:cNvSpPr>
            <a:spLocks noGrp="1"/>
          </p:cNvSpPr>
          <p:nvPr>
            <p:ph type="sldNum" sz="quarter" idx="12"/>
          </p:nvPr>
        </p:nvSpPr>
        <p:spPr/>
        <p:txBody>
          <a:bodyPr/>
          <a:lstStyle>
            <a:extLst/>
          </a:lstStyle>
          <a:p>
            <a:fld id="{154BD794-1280-481E-85A7-D2271D720F80}" type="slidenum">
              <a:rPr lang="en-AU" smtClean="0"/>
              <a:t>‹#›</a:t>
            </a:fld>
            <a:endParaRPr lang="en-AU"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1CECA71A-562C-40E3-9B51-5451E94060AE}" type="datetimeFigureOut">
              <a:rPr lang="en-AU" smtClean="0"/>
              <a:t>14/10/2014</a:t>
            </a:fld>
            <a:endParaRPr lang="en-AU" dirty="0"/>
          </a:p>
        </p:txBody>
      </p:sp>
      <p:sp>
        <p:nvSpPr>
          <p:cNvPr id="17" name="Footer Placeholder 16"/>
          <p:cNvSpPr>
            <a:spLocks noGrp="1"/>
          </p:cNvSpPr>
          <p:nvPr>
            <p:ph type="ftr" sz="quarter" idx="11"/>
          </p:nvPr>
        </p:nvSpPr>
        <p:spPr/>
        <p:txBody>
          <a:bodyPr/>
          <a:lstStyle/>
          <a:p>
            <a:endParaRPr lang="en-AU" dirty="0"/>
          </a:p>
        </p:txBody>
      </p:sp>
      <p:sp>
        <p:nvSpPr>
          <p:cNvPr id="29" name="Slide Number Placeholder 28"/>
          <p:cNvSpPr>
            <a:spLocks noGrp="1"/>
          </p:cNvSpPr>
          <p:nvPr>
            <p:ph type="sldNum" sz="quarter" idx="12"/>
          </p:nvPr>
        </p:nvSpPr>
        <p:spPr/>
        <p:txBody>
          <a:bodyPr/>
          <a:lstStyle/>
          <a:p>
            <a:fld id="{154BD794-1280-481E-85A7-D2271D720F80}" type="slidenum">
              <a:rPr lang="en-AU" smtClean="0"/>
              <a:t>‹#›</a:t>
            </a:fld>
            <a:endParaRPr lang="en-AU" dirty="0"/>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CECA71A-562C-40E3-9B51-5451E94060AE}" type="datetimeFigureOut">
              <a:rPr lang="en-AU" smtClean="0"/>
              <a:t>14/10/2014</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154BD794-1280-481E-85A7-D2271D720F80}" type="slidenum">
              <a:rPr lang="en-AU" smtClean="0"/>
              <a:t>‹#›</a:t>
            </a:fld>
            <a:endParaRPr lang="en-AU"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CECA71A-562C-40E3-9B51-5451E94060AE}" type="datetimeFigureOut">
              <a:rPr lang="en-AU" smtClean="0"/>
              <a:t>14/10/2014</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a:xfrm>
            <a:off x="7924800" y="6416675"/>
            <a:ext cx="762000" cy="365125"/>
          </a:xfrm>
        </p:spPr>
        <p:txBody>
          <a:bodyPr/>
          <a:lstStyle/>
          <a:p>
            <a:fld id="{154BD794-1280-481E-85A7-D2271D720F80}" type="slidenum">
              <a:rPr lang="en-AU" smtClean="0"/>
              <a:t>‹#›</a:t>
            </a:fld>
            <a:endParaRPr lang="en-AU" dirty="0"/>
          </a:p>
        </p:txBody>
      </p:sp>
    </p:spTree>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CECA71A-562C-40E3-9B51-5451E94060AE}" type="datetimeFigureOut">
              <a:rPr lang="en-AU" smtClean="0"/>
              <a:t>14/10/2014</a:t>
            </a:fld>
            <a:endParaRPr lang="en-AU" dirty="0"/>
          </a:p>
        </p:txBody>
      </p:sp>
      <p:sp>
        <p:nvSpPr>
          <p:cNvPr id="6" name="Footer Placeholder 5"/>
          <p:cNvSpPr>
            <a:spLocks noGrp="1"/>
          </p:cNvSpPr>
          <p:nvPr>
            <p:ph type="ftr" sz="quarter" idx="11"/>
          </p:nvPr>
        </p:nvSpPr>
        <p:spPr/>
        <p:txBody>
          <a:bodyPr/>
          <a:lstStyle/>
          <a:p>
            <a:endParaRPr lang="en-AU" dirty="0"/>
          </a:p>
        </p:txBody>
      </p:sp>
      <p:sp>
        <p:nvSpPr>
          <p:cNvPr id="7" name="Slide Number Placeholder 6"/>
          <p:cNvSpPr>
            <a:spLocks noGrp="1"/>
          </p:cNvSpPr>
          <p:nvPr>
            <p:ph type="sldNum" sz="quarter" idx="12"/>
          </p:nvPr>
        </p:nvSpPr>
        <p:spPr/>
        <p:txBody>
          <a:bodyPr/>
          <a:lstStyle/>
          <a:p>
            <a:fld id="{154BD794-1280-481E-85A7-D2271D720F80}" type="slidenum">
              <a:rPr lang="en-AU" smtClean="0"/>
              <a:t>‹#›</a:t>
            </a:fld>
            <a:endParaRPr lang="en-AU"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CECA71A-562C-40E3-9B51-5451E94060AE}" type="datetimeFigureOut">
              <a:rPr lang="en-AU" smtClean="0"/>
              <a:t>14/10/2014</a:t>
            </a:fld>
            <a:endParaRPr lang="en-AU" dirty="0"/>
          </a:p>
        </p:txBody>
      </p:sp>
      <p:sp>
        <p:nvSpPr>
          <p:cNvPr id="8" name="Footer Placeholder 7"/>
          <p:cNvSpPr>
            <a:spLocks noGrp="1"/>
          </p:cNvSpPr>
          <p:nvPr>
            <p:ph type="ftr" sz="quarter" idx="11"/>
          </p:nvPr>
        </p:nvSpPr>
        <p:spPr/>
        <p:txBody>
          <a:bodyPr/>
          <a:lstStyle/>
          <a:p>
            <a:endParaRPr lang="en-AU" dirty="0"/>
          </a:p>
        </p:txBody>
      </p:sp>
      <p:sp>
        <p:nvSpPr>
          <p:cNvPr id="9" name="Slide Number Placeholder 8"/>
          <p:cNvSpPr>
            <a:spLocks noGrp="1"/>
          </p:cNvSpPr>
          <p:nvPr>
            <p:ph type="sldNum" sz="quarter" idx="12"/>
          </p:nvPr>
        </p:nvSpPr>
        <p:spPr/>
        <p:txBody>
          <a:bodyPr/>
          <a:lstStyle/>
          <a:p>
            <a:fld id="{154BD794-1280-481E-85A7-D2271D720F80}" type="slidenum">
              <a:rPr lang="en-AU" smtClean="0"/>
              <a:t>‹#›</a:t>
            </a:fld>
            <a:endParaRPr lang="en-AU"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CECA71A-562C-40E3-9B51-5451E94060AE}" type="datetimeFigureOut">
              <a:rPr lang="en-AU" smtClean="0"/>
              <a:t>14/10/2014</a:t>
            </a:fld>
            <a:endParaRPr lang="en-AU" dirty="0"/>
          </a:p>
        </p:txBody>
      </p:sp>
      <p:sp>
        <p:nvSpPr>
          <p:cNvPr id="4" name="Footer Placeholder 3"/>
          <p:cNvSpPr>
            <a:spLocks noGrp="1"/>
          </p:cNvSpPr>
          <p:nvPr>
            <p:ph type="ftr" sz="quarter" idx="11"/>
          </p:nvPr>
        </p:nvSpPr>
        <p:spPr/>
        <p:txBody>
          <a:bodyPr/>
          <a:lstStyle/>
          <a:p>
            <a:endParaRPr lang="en-AU" dirty="0"/>
          </a:p>
        </p:txBody>
      </p:sp>
      <p:sp>
        <p:nvSpPr>
          <p:cNvPr id="5" name="Slide Number Placeholder 4"/>
          <p:cNvSpPr>
            <a:spLocks noGrp="1"/>
          </p:cNvSpPr>
          <p:nvPr>
            <p:ph type="sldNum" sz="quarter" idx="12"/>
          </p:nvPr>
        </p:nvSpPr>
        <p:spPr/>
        <p:txBody>
          <a:bodyPr/>
          <a:lstStyle/>
          <a:p>
            <a:fld id="{154BD794-1280-481E-85A7-D2271D720F80}" type="slidenum">
              <a:rPr lang="en-AU" smtClean="0"/>
              <a:t>‹#›</a:t>
            </a:fld>
            <a:endParaRPr lang="en-AU"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ECA71A-562C-40E3-9B51-5451E94060AE}" type="datetimeFigureOut">
              <a:rPr lang="en-AU" smtClean="0"/>
              <a:t>14/10/2014</a:t>
            </a:fld>
            <a:endParaRPr lang="en-AU" dirty="0"/>
          </a:p>
        </p:txBody>
      </p:sp>
      <p:sp>
        <p:nvSpPr>
          <p:cNvPr id="3" name="Footer Placeholder 2"/>
          <p:cNvSpPr>
            <a:spLocks noGrp="1"/>
          </p:cNvSpPr>
          <p:nvPr>
            <p:ph type="ftr" sz="quarter" idx="11"/>
          </p:nvPr>
        </p:nvSpPr>
        <p:spPr/>
        <p:txBody>
          <a:bodyPr/>
          <a:lstStyle/>
          <a:p>
            <a:endParaRPr lang="en-AU" dirty="0"/>
          </a:p>
        </p:txBody>
      </p:sp>
      <p:sp>
        <p:nvSpPr>
          <p:cNvPr id="4" name="Slide Number Placeholder 3"/>
          <p:cNvSpPr>
            <a:spLocks noGrp="1"/>
          </p:cNvSpPr>
          <p:nvPr>
            <p:ph type="sldNum" sz="quarter" idx="12"/>
          </p:nvPr>
        </p:nvSpPr>
        <p:spPr/>
        <p:txBody>
          <a:bodyPr/>
          <a:lstStyle/>
          <a:p>
            <a:fld id="{154BD794-1280-481E-85A7-D2271D720F80}" type="slidenum">
              <a:rPr lang="en-AU" smtClean="0"/>
              <a:t>‹#›</a:t>
            </a:fld>
            <a:endParaRPr lang="en-AU"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CECA71A-562C-40E3-9B51-5451E94060AE}" type="datetimeFigureOut">
              <a:rPr lang="en-AU" smtClean="0"/>
              <a:t>14/10/2014</a:t>
            </a:fld>
            <a:endParaRPr lang="en-AU" dirty="0"/>
          </a:p>
        </p:txBody>
      </p:sp>
      <p:sp>
        <p:nvSpPr>
          <p:cNvPr id="6" name="Footer Placeholder 5"/>
          <p:cNvSpPr>
            <a:spLocks noGrp="1"/>
          </p:cNvSpPr>
          <p:nvPr>
            <p:ph type="ftr" sz="quarter" idx="11"/>
          </p:nvPr>
        </p:nvSpPr>
        <p:spPr/>
        <p:txBody>
          <a:bodyPr/>
          <a:lstStyle/>
          <a:p>
            <a:endParaRPr lang="en-AU" dirty="0"/>
          </a:p>
        </p:txBody>
      </p:sp>
      <p:sp>
        <p:nvSpPr>
          <p:cNvPr id="7" name="Slide Number Placeholder 6"/>
          <p:cNvSpPr>
            <a:spLocks noGrp="1"/>
          </p:cNvSpPr>
          <p:nvPr>
            <p:ph type="sldNum" sz="quarter" idx="12"/>
          </p:nvPr>
        </p:nvSpPr>
        <p:spPr/>
        <p:txBody>
          <a:bodyPr/>
          <a:lstStyle/>
          <a:p>
            <a:fld id="{154BD794-1280-481E-85A7-D2271D720F80}" type="slidenum">
              <a:rPr lang="en-AU" smtClean="0"/>
              <a:t>‹#›</a:t>
            </a:fld>
            <a:endParaRPr lang="en-A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CECA71A-562C-40E3-9B51-5451E94060AE}" type="datetimeFigureOut">
              <a:rPr lang="en-AU" smtClean="0"/>
              <a:t>14/10/2014</a:t>
            </a:fld>
            <a:endParaRPr lang="en-AU" dirty="0"/>
          </a:p>
        </p:txBody>
      </p:sp>
      <p:sp>
        <p:nvSpPr>
          <p:cNvPr id="5" name="Footer Placeholder 4"/>
          <p:cNvSpPr>
            <a:spLocks noGrp="1"/>
          </p:cNvSpPr>
          <p:nvPr>
            <p:ph type="ftr" sz="quarter" idx="11"/>
          </p:nvPr>
        </p:nvSpPr>
        <p:spPr/>
        <p:txBody>
          <a:bodyPr/>
          <a:lstStyle>
            <a:extLst/>
          </a:lstStyle>
          <a:p>
            <a:endParaRPr lang="en-AU" dirty="0"/>
          </a:p>
        </p:txBody>
      </p:sp>
      <p:sp>
        <p:nvSpPr>
          <p:cNvPr id="6" name="Slide Number Placeholder 5"/>
          <p:cNvSpPr>
            <a:spLocks noGrp="1"/>
          </p:cNvSpPr>
          <p:nvPr>
            <p:ph type="sldNum" sz="quarter" idx="12"/>
          </p:nvPr>
        </p:nvSpPr>
        <p:spPr/>
        <p:txBody>
          <a:bodyPr/>
          <a:lstStyle>
            <a:extLst/>
          </a:lstStyle>
          <a:p>
            <a:fld id="{154BD794-1280-481E-85A7-D2271D720F80}" type="slidenum">
              <a:rPr lang="en-AU" smtClean="0"/>
              <a:t>‹#›</a:t>
            </a:fld>
            <a:endParaRPr lang="en-AU"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dirty="0"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CECA71A-562C-40E3-9B51-5451E94060AE}" type="datetimeFigureOut">
              <a:rPr lang="en-AU" smtClean="0"/>
              <a:t>14/10/2014</a:t>
            </a:fld>
            <a:endParaRPr lang="en-AU" dirty="0"/>
          </a:p>
        </p:txBody>
      </p:sp>
      <p:sp>
        <p:nvSpPr>
          <p:cNvPr id="6" name="Footer Placeholder 5"/>
          <p:cNvSpPr>
            <a:spLocks noGrp="1"/>
          </p:cNvSpPr>
          <p:nvPr>
            <p:ph type="ftr" sz="quarter" idx="11"/>
          </p:nvPr>
        </p:nvSpPr>
        <p:spPr/>
        <p:txBody>
          <a:bodyPr/>
          <a:lstStyle/>
          <a:p>
            <a:endParaRPr lang="en-AU" dirty="0"/>
          </a:p>
        </p:txBody>
      </p:sp>
      <p:sp>
        <p:nvSpPr>
          <p:cNvPr id="7" name="Slide Number Placeholder 6"/>
          <p:cNvSpPr>
            <a:spLocks noGrp="1"/>
          </p:cNvSpPr>
          <p:nvPr>
            <p:ph type="sldNum" sz="quarter" idx="12"/>
          </p:nvPr>
        </p:nvSpPr>
        <p:spPr/>
        <p:txBody>
          <a:bodyPr/>
          <a:lstStyle/>
          <a:p>
            <a:fld id="{154BD794-1280-481E-85A7-D2271D720F80}" type="slidenum">
              <a:rPr lang="en-AU" smtClean="0"/>
              <a:t>‹#›</a:t>
            </a:fld>
            <a:endParaRPr lang="en-AU"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CECA71A-562C-40E3-9B51-5451E94060AE}" type="datetimeFigureOut">
              <a:rPr lang="en-AU" smtClean="0"/>
              <a:t>14/10/2014</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154BD794-1280-481E-85A7-D2271D720F80}" type="slidenum">
              <a:rPr lang="en-AU" smtClean="0"/>
              <a:t>‹#›</a:t>
            </a:fld>
            <a:endParaRPr lang="en-AU"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CECA71A-562C-40E3-9B51-5451E94060AE}" type="datetimeFigureOut">
              <a:rPr lang="en-AU" smtClean="0"/>
              <a:t>14/10/2014</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154BD794-1280-481E-85A7-D2271D720F80}" type="slidenum">
              <a:rPr lang="en-AU" smtClean="0"/>
              <a:t>‹#›</a:t>
            </a:fld>
            <a:endParaRPr lang="en-A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1CECA71A-562C-40E3-9B51-5451E94060AE}" type="datetimeFigureOut">
              <a:rPr lang="en-AU" smtClean="0"/>
              <a:t>14/10/2014</a:t>
            </a:fld>
            <a:endParaRPr lang="en-AU" dirty="0"/>
          </a:p>
        </p:txBody>
      </p:sp>
      <p:sp>
        <p:nvSpPr>
          <p:cNvPr id="5" name="Footer Placeholder 4"/>
          <p:cNvSpPr>
            <a:spLocks noGrp="1"/>
          </p:cNvSpPr>
          <p:nvPr>
            <p:ph type="ftr" sz="quarter" idx="11"/>
          </p:nvPr>
        </p:nvSpPr>
        <p:spPr/>
        <p:txBody>
          <a:bodyPr/>
          <a:lstStyle>
            <a:extLst/>
          </a:lstStyle>
          <a:p>
            <a:endParaRPr lang="en-AU" dirty="0"/>
          </a:p>
        </p:txBody>
      </p:sp>
      <p:sp>
        <p:nvSpPr>
          <p:cNvPr id="6" name="Slide Number Placeholder 5"/>
          <p:cNvSpPr>
            <a:spLocks noGrp="1"/>
          </p:cNvSpPr>
          <p:nvPr>
            <p:ph type="sldNum" sz="quarter" idx="12"/>
          </p:nvPr>
        </p:nvSpPr>
        <p:spPr/>
        <p:txBody>
          <a:bodyPr/>
          <a:lstStyle>
            <a:extLst/>
          </a:lstStyle>
          <a:p>
            <a:fld id="{154BD794-1280-481E-85A7-D2271D720F80}" type="slidenum">
              <a:rPr lang="en-AU" smtClean="0"/>
              <a:t>‹#›</a:t>
            </a:fld>
            <a:endParaRPr lang="en-AU" dirty="0"/>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dirty="0"/>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CECA71A-562C-40E3-9B51-5451E94060AE}" type="datetimeFigureOut">
              <a:rPr lang="en-AU" smtClean="0"/>
              <a:t>14/10/2014</a:t>
            </a:fld>
            <a:endParaRPr lang="en-AU" dirty="0"/>
          </a:p>
        </p:txBody>
      </p:sp>
      <p:sp>
        <p:nvSpPr>
          <p:cNvPr id="6" name="Footer Placeholder 5"/>
          <p:cNvSpPr>
            <a:spLocks noGrp="1"/>
          </p:cNvSpPr>
          <p:nvPr>
            <p:ph type="ftr" sz="quarter" idx="11"/>
          </p:nvPr>
        </p:nvSpPr>
        <p:spPr/>
        <p:txBody>
          <a:bodyPr/>
          <a:lstStyle>
            <a:extLst/>
          </a:lstStyle>
          <a:p>
            <a:endParaRPr lang="en-AU" dirty="0"/>
          </a:p>
        </p:txBody>
      </p:sp>
      <p:sp>
        <p:nvSpPr>
          <p:cNvPr id="7" name="Slide Number Placeholder 6"/>
          <p:cNvSpPr>
            <a:spLocks noGrp="1"/>
          </p:cNvSpPr>
          <p:nvPr>
            <p:ph type="sldNum" sz="quarter" idx="12"/>
          </p:nvPr>
        </p:nvSpPr>
        <p:spPr/>
        <p:txBody>
          <a:bodyPr/>
          <a:lstStyle>
            <a:extLst/>
          </a:lstStyle>
          <a:p>
            <a:fld id="{154BD794-1280-481E-85A7-D2271D720F80}" type="slidenum">
              <a:rPr lang="en-AU" smtClean="0"/>
              <a:t>‹#›</a:t>
            </a:fld>
            <a:endParaRPr lang="en-A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CECA71A-562C-40E3-9B51-5451E94060AE}" type="datetimeFigureOut">
              <a:rPr lang="en-AU" smtClean="0"/>
              <a:t>14/10/2014</a:t>
            </a:fld>
            <a:endParaRPr lang="en-AU" dirty="0"/>
          </a:p>
        </p:txBody>
      </p:sp>
      <p:sp>
        <p:nvSpPr>
          <p:cNvPr id="8" name="Footer Placeholder 7"/>
          <p:cNvSpPr>
            <a:spLocks noGrp="1"/>
          </p:cNvSpPr>
          <p:nvPr>
            <p:ph type="ftr" sz="quarter" idx="11"/>
          </p:nvPr>
        </p:nvSpPr>
        <p:spPr/>
        <p:txBody>
          <a:bodyPr/>
          <a:lstStyle>
            <a:extLst/>
          </a:lstStyle>
          <a:p>
            <a:endParaRPr lang="en-AU" dirty="0"/>
          </a:p>
        </p:txBody>
      </p:sp>
      <p:sp>
        <p:nvSpPr>
          <p:cNvPr id="9" name="Slide Number Placeholder 8"/>
          <p:cNvSpPr>
            <a:spLocks noGrp="1"/>
          </p:cNvSpPr>
          <p:nvPr>
            <p:ph type="sldNum" sz="quarter" idx="12"/>
          </p:nvPr>
        </p:nvSpPr>
        <p:spPr/>
        <p:txBody>
          <a:bodyPr/>
          <a:lstStyle>
            <a:extLst/>
          </a:lstStyle>
          <a:p>
            <a:fld id="{154BD794-1280-481E-85A7-D2271D720F80}" type="slidenum">
              <a:rPr lang="en-AU" smtClean="0"/>
              <a:t>‹#›</a:t>
            </a:fld>
            <a:endParaRPr lang="en-AU"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1CECA71A-562C-40E3-9B51-5451E94060AE}" type="datetimeFigureOut">
              <a:rPr lang="en-AU" smtClean="0"/>
              <a:t>14/10/2014</a:t>
            </a:fld>
            <a:endParaRPr lang="en-AU" dirty="0"/>
          </a:p>
        </p:txBody>
      </p:sp>
      <p:sp>
        <p:nvSpPr>
          <p:cNvPr id="4" name="Footer Placeholder 3"/>
          <p:cNvSpPr>
            <a:spLocks noGrp="1"/>
          </p:cNvSpPr>
          <p:nvPr>
            <p:ph type="ftr" sz="quarter" idx="11"/>
          </p:nvPr>
        </p:nvSpPr>
        <p:spPr/>
        <p:txBody>
          <a:bodyPr/>
          <a:lstStyle>
            <a:extLst/>
          </a:lstStyle>
          <a:p>
            <a:endParaRPr lang="en-AU" dirty="0"/>
          </a:p>
        </p:txBody>
      </p:sp>
      <p:sp>
        <p:nvSpPr>
          <p:cNvPr id="5" name="Slide Number Placeholder 4"/>
          <p:cNvSpPr>
            <a:spLocks noGrp="1"/>
          </p:cNvSpPr>
          <p:nvPr>
            <p:ph type="sldNum" sz="quarter" idx="12"/>
          </p:nvPr>
        </p:nvSpPr>
        <p:spPr/>
        <p:txBody>
          <a:bodyPr/>
          <a:lstStyle>
            <a:extLst/>
          </a:lstStyle>
          <a:p>
            <a:fld id="{154BD794-1280-481E-85A7-D2271D720F80}" type="slidenum">
              <a:rPr lang="en-AU" smtClean="0"/>
              <a:t>‹#›</a:t>
            </a:fld>
            <a:endParaRPr lang="en-A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 name="Date Placeholder 1"/>
          <p:cNvSpPr>
            <a:spLocks noGrp="1"/>
          </p:cNvSpPr>
          <p:nvPr>
            <p:ph type="dt" sz="half" idx="10"/>
          </p:nvPr>
        </p:nvSpPr>
        <p:spPr/>
        <p:txBody>
          <a:bodyPr/>
          <a:lstStyle>
            <a:extLst/>
          </a:lstStyle>
          <a:p>
            <a:fld id="{1CECA71A-562C-40E3-9B51-5451E94060AE}" type="datetimeFigureOut">
              <a:rPr lang="en-AU" smtClean="0"/>
              <a:t>14/10/2014</a:t>
            </a:fld>
            <a:endParaRPr lang="en-AU" dirty="0"/>
          </a:p>
        </p:txBody>
      </p:sp>
      <p:sp>
        <p:nvSpPr>
          <p:cNvPr id="3" name="Footer Placeholder 2"/>
          <p:cNvSpPr>
            <a:spLocks noGrp="1"/>
          </p:cNvSpPr>
          <p:nvPr>
            <p:ph type="ftr" sz="quarter" idx="11"/>
          </p:nvPr>
        </p:nvSpPr>
        <p:spPr/>
        <p:txBody>
          <a:bodyPr/>
          <a:lstStyle>
            <a:extLst/>
          </a:lstStyle>
          <a:p>
            <a:endParaRPr lang="en-AU" dirty="0"/>
          </a:p>
        </p:txBody>
      </p:sp>
      <p:sp>
        <p:nvSpPr>
          <p:cNvPr id="4" name="Slide Number Placeholder 3"/>
          <p:cNvSpPr>
            <a:spLocks noGrp="1"/>
          </p:cNvSpPr>
          <p:nvPr>
            <p:ph type="sldNum" sz="quarter" idx="12"/>
          </p:nvPr>
        </p:nvSpPr>
        <p:spPr/>
        <p:txBody>
          <a:bodyPr/>
          <a:lstStyle>
            <a:extLst/>
          </a:lstStyle>
          <a:p>
            <a:fld id="{154BD794-1280-481E-85A7-D2271D720F80}" type="slidenum">
              <a:rPr lang="en-AU" smtClean="0"/>
              <a:t>‹#›</a:t>
            </a:fld>
            <a:endParaRPr lang="en-AU" dirty="0"/>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CECA71A-562C-40E3-9B51-5451E94060AE}" type="datetimeFigureOut">
              <a:rPr lang="en-AU" smtClean="0"/>
              <a:t>14/10/2014</a:t>
            </a:fld>
            <a:endParaRPr lang="en-AU" dirty="0"/>
          </a:p>
        </p:txBody>
      </p:sp>
      <p:sp>
        <p:nvSpPr>
          <p:cNvPr id="6" name="Footer Placeholder 5"/>
          <p:cNvSpPr>
            <a:spLocks noGrp="1"/>
          </p:cNvSpPr>
          <p:nvPr>
            <p:ph type="ftr" sz="quarter" idx="11"/>
          </p:nvPr>
        </p:nvSpPr>
        <p:spPr/>
        <p:txBody>
          <a:bodyPr/>
          <a:lstStyle>
            <a:extLst/>
          </a:lstStyle>
          <a:p>
            <a:endParaRPr lang="en-AU" dirty="0"/>
          </a:p>
        </p:txBody>
      </p:sp>
      <p:sp>
        <p:nvSpPr>
          <p:cNvPr id="7" name="Slide Number Placeholder 6"/>
          <p:cNvSpPr>
            <a:spLocks noGrp="1"/>
          </p:cNvSpPr>
          <p:nvPr>
            <p:ph type="sldNum" sz="quarter" idx="12"/>
          </p:nvPr>
        </p:nvSpPr>
        <p:spPr/>
        <p:txBody>
          <a:bodyPr/>
          <a:lstStyle>
            <a:extLst/>
          </a:lstStyle>
          <a:p>
            <a:fld id="{154BD794-1280-481E-85A7-D2271D720F80}" type="slidenum">
              <a:rPr lang="en-AU" smtClean="0"/>
              <a:t>‹#›</a:t>
            </a:fld>
            <a:endParaRPr lang="en-AU"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1CECA71A-562C-40E3-9B51-5451E94060AE}" type="datetimeFigureOut">
              <a:rPr lang="en-AU" smtClean="0"/>
              <a:t>14/10/2014</a:t>
            </a:fld>
            <a:endParaRPr lang="en-AU" dirty="0"/>
          </a:p>
        </p:txBody>
      </p:sp>
      <p:sp>
        <p:nvSpPr>
          <p:cNvPr id="6" name="Footer Placeholder 5"/>
          <p:cNvSpPr>
            <a:spLocks noGrp="1"/>
          </p:cNvSpPr>
          <p:nvPr>
            <p:ph type="ftr" sz="quarter" idx="11"/>
          </p:nvPr>
        </p:nvSpPr>
        <p:spPr/>
        <p:txBody>
          <a:bodyPr/>
          <a:lstStyle>
            <a:extLst/>
          </a:lstStyle>
          <a:p>
            <a:endParaRPr lang="en-AU" dirty="0"/>
          </a:p>
        </p:txBody>
      </p:sp>
      <p:sp>
        <p:nvSpPr>
          <p:cNvPr id="7" name="Slide Number Placeholder 6"/>
          <p:cNvSpPr>
            <a:spLocks noGrp="1"/>
          </p:cNvSpPr>
          <p:nvPr>
            <p:ph type="sldNum" sz="quarter" idx="12"/>
          </p:nvPr>
        </p:nvSpPr>
        <p:spPr/>
        <p:txBody>
          <a:bodyPr/>
          <a:lstStyle>
            <a:extLst/>
          </a:lstStyle>
          <a:p>
            <a:fld id="{154BD794-1280-481E-85A7-D2271D720F80}" type="slidenum">
              <a:rPr lang="en-AU" smtClean="0"/>
              <a:t>‹#›</a:t>
            </a:fld>
            <a:endParaRPr lang="en-AU" dirty="0"/>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dirty="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dirty="0"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1CECA71A-562C-40E3-9B51-5451E94060AE}" type="datetimeFigureOut">
              <a:rPr lang="en-AU" smtClean="0"/>
              <a:t>14/10/2014</a:t>
            </a:fld>
            <a:endParaRPr lang="en-AU" dirty="0"/>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AU" dirty="0"/>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154BD794-1280-481E-85A7-D2271D720F80}" type="slidenum">
              <a:rPr lang="en-AU" smtClean="0"/>
              <a:t>‹#›</a:t>
            </a:fld>
            <a:endParaRPr lang="en-AU" dirty="0"/>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 bg1="lt1" tx1="dk1" bg2="lt2" tx2="dk2" accent1="accent1" accent2="accent2" accent3="accent3" accent4="accent4" accent5="accent5" accent6="accent6" hlink="hlink" folHlink="folHlink"/>
  <p:sldLayoutIdLst>
    <p:sldLayoutId id="2147484009" r:id="rId1"/>
    <p:sldLayoutId id="2147484010" r:id="rId2"/>
    <p:sldLayoutId id="2147484011" r:id="rId3"/>
    <p:sldLayoutId id="2147484012" r:id="rId4"/>
    <p:sldLayoutId id="2147484013" r:id="rId5"/>
    <p:sldLayoutId id="2147484014" r:id="rId6"/>
    <p:sldLayoutId id="2147484015" r:id="rId7"/>
    <p:sldLayoutId id="2147484016" r:id="rId8"/>
    <p:sldLayoutId id="2147484017" r:id="rId9"/>
    <p:sldLayoutId id="2147484018" r:id="rId10"/>
    <p:sldLayoutId id="2147484019"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1CECA71A-562C-40E3-9B51-5451E94060AE}" type="datetimeFigureOut">
              <a:rPr lang="en-AU" smtClean="0"/>
              <a:t>14/10/2014</a:t>
            </a:fld>
            <a:endParaRPr lang="en-AU" dirty="0"/>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AU" dirty="0"/>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154BD794-1280-481E-85A7-D2271D720F80}" type="slidenum">
              <a:rPr lang="en-AU" smtClean="0"/>
              <a:t>‹#›</a:t>
            </a:fld>
            <a:endParaRPr lang="en-AU" dirty="0"/>
          </a:p>
        </p:txBody>
      </p:sp>
    </p:spTree>
  </p:cSld>
  <p:clrMap bg1="dk1" tx1="lt1" bg2="dk2" tx2="lt2" accent1="accent1" accent2="accent2" accent3="accent3" accent4="accent4" accent5="accent5" accent6="accent6" hlink="hlink" folHlink="folHlink"/>
  <p:sldLayoutIdLst>
    <p:sldLayoutId id="2147484057" r:id="rId1"/>
    <p:sldLayoutId id="2147484058" r:id="rId2"/>
    <p:sldLayoutId id="2147484059" r:id="rId3"/>
    <p:sldLayoutId id="2147484060" r:id="rId4"/>
    <p:sldLayoutId id="2147484061" r:id="rId5"/>
    <p:sldLayoutId id="2147484062" r:id="rId6"/>
    <p:sldLayoutId id="2147484063" r:id="rId7"/>
    <p:sldLayoutId id="2147484064" r:id="rId8"/>
    <p:sldLayoutId id="2147484065" r:id="rId9"/>
    <p:sldLayoutId id="2147484066" r:id="rId10"/>
    <p:sldLayoutId id="2147484067"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12.xml"/><Relationship Id="rId5" Type="http://schemas.openxmlformats.org/officeDocument/2006/relationships/image" Target="../media/image14.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image" Target="../media/image15.jpeg"/><Relationship Id="rId5" Type="http://schemas.openxmlformats.org/officeDocument/2006/relationships/hyperlink" Target="http://www.123rf.com/photo_7982634_milk-splash.html" TargetMode="Externa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4.jpeg"/><Relationship Id="rId7"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image" Target="../media/image16.jpeg"/><Relationship Id="rId5" Type="http://schemas.openxmlformats.org/officeDocument/2006/relationships/hyperlink" Target="http://www.123rf.com/photo_10893188_tofu-soy-bean-curd-with-mushrooms-and-sauce.html" TargetMode="External"/><Relationship Id="rId10" Type="http://schemas.openxmlformats.org/officeDocument/2006/relationships/image" Target="../media/image20.png"/><Relationship Id="rId4" Type="http://schemas.openxmlformats.org/officeDocument/2006/relationships/image" Target="../media/image5.png"/><Relationship Id="rId9"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12.xml"/><Relationship Id="rId5" Type="http://schemas.openxmlformats.org/officeDocument/2006/relationships/image" Target="../media/image21.pn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openxmlformats.org/officeDocument/2006/relationships/image" Target="../media/image22.jpeg"/><Relationship Id="rId5" Type="http://schemas.openxmlformats.org/officeDocument/2006/relationships/hyperlink" Target="http://www.123rf.com/photo_5478619_older-woman-power-walking.html" TargetMode="Externa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4.xml"/><Relationship Id="rId1" Type="http://schemas.openxmlformats.org/officeDocument/2006/relationships/slideLayout" Target="../slideLayouts/slideLayout12.xml"/><Relationship Id="rId5" Type="http://schemas.openxmlformats.org/officeDocument/2006/relationships/image" Target="../media/image23.png"/><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5.xml"/><Relationship Id="rId1" Type="http://schemas.openxmlformats.org/officeDocument/2006/relationships/slideLayout" Target="../slideLayouts/slideLayout12.xml"/><Relationship Id="rId5" Type="http://schemas.openxmlformats.org/officeDocument/2006/relationships/image" Target="../media/image24.png"/><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6.xml"/><Relationship Id="rId1" Type="http://schemas.openxmlformats.org/officeDocument/2006/relationships/slideLayout" Target="../slideLayouts/slideLayout12.xml"/><Relationship Id="rId5" Type="http://schemas.openxmlformats.org/officeDocument/2006/relationships/image" Target="../media/image25.png"/><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7.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8.xml"/><Relationship Id="rId1" Type="http://schemas.openxmlformats.org/officeDocument/2006/relationships/slideLayout" Target="../slideLayouts/slideLayout12.xml"/><Relationship Id="rId5" Type="http://schemas.openxmlformats.org/officeDocument/2006/relationships/image" Target="../media/image26.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9.xml"/><Relationship Id="rId1" Type="http://schemas.openxmlformats.org/officeDocument/2006/relationships/slideLayout" Target="../slideLayouts/slideLayout12.xml"/><Relationship Id="rId5" Type="http://schemas.openxmlformats.org/officeDocument/2006/relationships/image" Target="../media/image27.png"/><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0.xml"/><Relationship Id="rId1" Type="http://schemas.openxmlformats.org/officeDocument/2006/relationships/slideLayout" Target="../slideLayouts/slideLayout12.xml"/><Relationship Id="rId5" Type="http://schemas.openxmlformats.org/officeDocument/2006/relationships/image" Target="../media/image28.png"/><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1.xml"/><Relationship Id="rId1" Type="http://schemas.openxmlformats.org/officeDocument/2006/relationships/slideLayout" Target="../slideLayouts/slideLayout12.xml"/><Relationship Id="rId5" Type="http://schemas.openxmlformats.org/officeDocument/2006/relationships/image" Target="../media/image29.png"/><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2.xml"/><Relationship Id="rId1" Type="http://schemas.openxmlformats.org/officeDocument/2006/relationships/slideLayout" Target="../slideLayouts/slideLayout12.xml"/><Relationship Id="rId5" Type="http://schemas.openxmlformats.org/officeDocument/2006/relationships/image" Target="../media/image30.png"/><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3.xml"/><Relationship Id="rId1" Type="http://schemas.openxmlformats.org/officeDocument/2006/relationships/slideLayout" Target="../slideLayouts/slideLayout12.xml"/><Relationship Id="rId5" Type="http://schemas.openxmlformats.org/officeDocument/2006/relationships/image" Target="../media/image31.png"/><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4.jpeg"/><Relationship Id="rId7" Type="http://schemas.openxmlformats.org/officeDocument/2006/relationships/image" Target="../media/image34.png"/><Relationship Id="rId12" Type="http://schemas.openxmlformats.org/officeDocument/2006/relationships/image" Target="../media/image38.png"/><Relationship Id="rId2" Type="http://schemas.openxmlformats.org/officeDocument/2006/relationships/notesSlide" Target="../notesSlides/notesSlide24.xml"/><Relationship Id="rId1" Type="http://schemas.openxmlformats.org/officeDocument/2006/relationships/slideLayout" Target="../slideLayouts/slideLayout12.xml"/><Relationship Id="rId6" Type="http://schemas.openxmlformats.org/officeDocument/2006/relationships/image" Target="../media/image33.png"/><Relationship Id="rId11" Type="http://schemas.openxmlformats.org/officeDocument/2006/relationships/image" Target="../media/image37.png"/><Relationship Id="rId5" Type="http://schemas.openxmlformats.org/officeDocument/2006/relationships/image" Target="../media/image32.png"/><Relationship Id="rId10" Type="http://schemas.openxmlformats.org/officeDocument/2006/relationships/image" Target="../media/image36.jpeg"/><Relationship Id="rId4" Type="http://schemas.openxmlformats.org/officeDocument/2006/relationships/image" Target="../media/image5.png"/><Relationship Id="rId9" Type="http://schemas.openxmlformats.org/officeDocument/2006/relationships/hyperlink" Target="http://www.123rf.com/photo_12635066_pan-fried-halibut-garnished-with-fennel-seeds-and-spicy-mustard-sauce-served-with-fried-cherry-tomat.html" TargetMode="External"/></Relationships>
</file>

<file path=ppt/slides/_rels/slide26.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4.jpeg"/><Relationship Id="rId7" Type="http://schemas.openxmlformats.org/officeDocument/2006/relationships/image" Target="../media/image41.png"/><Relationship Id="rId2" Type="http://schemas.openxmlformats.org/officeDocument/2006/relationships/notesSlide" Target="../notesSlides/notesSlide25.xml"/><Relationship Id="rId1" Type="http://schemas.openxmlformats.org/officeDocument/2006/relationships/slideLayout" Target="../slideLayouts/slideLayout1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5.png"/><Relationship Id="rId9" Type="http://schemas.openxmlformats.org/officeDocument/2006/relationships/image" Target="../media/image43.png"/></Relationships>
</file>

<file path=ppt/slides/_rels/slide2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6.xml"/><Relationship Id="rId1" Type="http://schemas.openxmlformats.org/officeDocument/2006/relationships/slideLayout" Target="../slideLayouts/slideLayout12.xml"/><Relationship Id="rId4" Type="http://schemas.openxmlformats.org/officeDocument/2006/relationships/image" Target="../media/image44.png"/></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2.xml"/><Relationship Id="rId4" Type="http://schemas.openxmlformats.org/officeDocument/2006/relationships/image" Target="../media/image45.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7.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8.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9.jpeg"/><Relationship Id="rId5" Type="http://schemas.openxmlformats.org/officeDocument/2006/relationships/hyperlink" Target="http://www.123rf.com/photo_2205204_an-overdue-notice-on-a-unpaid-bill.html" TargetMode="Externa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openxmlformats.org/officeDocument/2006/relationships/image" Target="../media/image10.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11.jpeg"/><Relationship Id="rId5" Type="http://schemas.openxmlformats.org/officeDocument/2006/relationships/hyperlink" Target="http://www.123rf.com/photo_286849_woman-in-her-late-fifties-laughing-photographed-on-a-white-background.html" TargetMode="Externa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12.jpeg"/><Relationship Id="rId5" Type="http://schemas.openxmlformats.org/officeDocument/2006/relationships/hyperlink" Target="http://www.123rf.com/photo_11578736_osteoporosis-of-hip-bone-femur.html" TargetMode="Externa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12.xml"/><Relationship Id="rId5" Type="http://schemas.openxmlformats.org/officeDocument/2006/relationships/image" Target="../media/image13.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AU" dirty="0"/>
          </a:p>
        </p:txBody>
      </p:sp>
      <p:sp>
        <p:nvSpPr>
          <p:cNvPr id="3" name="Subtitle 2"/>
          <p:cNvSpPr>
            <a:spLocks noGrp="1"/>
          </p:cNvSpPr>
          <p:nvPr>
            <p:ph type="subTitle" idx="1"/>
          </p:nvPr>
        </p:nvSpPr>
        <p:spPr/>
        <p:txBody>
          <a:bodyPr/>
          <a:lstStyle/>
          <a:p>
            <a:endParaRPr lang="en-AU" dirty="0"/>
          </a:p>
        </p:txBody>
      </p:sp>
      <p:pic>
        <p:nvPicPr>
          <p:cNvPr id="1026" name="Picture 2" descr="O:\Marketing\Marketing Creative\Editorial\Product of the month October 2013 Active Calcium Plus\POM ACTIVE CALCIUM PLUS PPT.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81972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O:\Marketing\Marketing Creative\Editorial\Product of the month October 2013 Active Calcium Plus\POM ACTIVE CALCIUM PLUS PPT 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8538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251520" y="359898"/>
            <a:ext cx="8587680" cy="1472184"/>
          </a:xfrm>
        </p:spPr>
        <p:txBody>
          <a:bodyPr/>
          <a:lstStyle/>
          <a:p>
            <a:r>
              <a:rPr lang="en-AU" b="1" dirty="0">
                <a:effectLst/>
              </a:rPr>
              <a:t>Your calcium needs</a:t>
            </a:r>
            <a:r>
              <a:rPr lang="en-AU" dirty="0">
                <a:effectLst/>
              </a:rPr>
              <a:t/>
            </a:r>
            <a:br>
              <a:rPr lang="en-AU" dirty="0">
                <a:effectLst/>
              </a:rPr>
            </a:br>
            <a:endParaRPr lang="en-AU" dirty="0"/>
          </a:p>
        </p:txBody>
      </p:sp>
      <p:sp>
        <p:nvSpPr>
          <p:cNvPr id="3" name="Subtitle 2"/>
          <p:cNvSpPr>
            <a:spLocks noGrp="1"/>
          </p:cNvSpPr>
          <p:nvPr>
            <p:ph type="subTitle" idx="1"/>
          </p:nvPr>
        </p:nvSpPr>
        <p:spPr>
          <a:xfrm>
            <a:off x="611560" y="1765386"/>
            <a:ext cx="4320480" cy="3384376"/>
          </a:xfrm>
        </p:spPr>
        <p:txBody>
          <a:bodyPr>
            <a:normAutofit/>
          </a:bodyPr>
          <a:lstStyle/>
          <a:p>
            <a:r>
              <a:rPr lang="en-AU" dirty="0"/>
              <a:t>Most adults need </a:t>
            </a:r>
            <a:r>
              <a:rPr lang="en-AU" dirty="0" smtClean="0"/>
              <a:t>around 1000-1300 </a:t>
            </a:r>
            <a:r>
              <a:rPr lang="en-AU" dirty="0"/>
              <a:t>mg calcium from food and/or supplements daily. E</a:t>
            </a:r>
            <a:r>
              <a:rPr lang="en-AU" dirty="0" smtClean="0"/>
              <a:t>njoying </a:t>
            </a:r>
            <a:r>
              <a:rPr lang="en-AU" dirty="0"/>
              <a:t>a diet that contains enough calcium is important. </a:t>
            </a:r>
          </a:p>
          <a:p>
            <a:endParaRPr lang="en-AU" dirty="0"/>
          </a:p>
        </p:txBody>
      </p:sp>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1875631"/>
            <a:ext cx="4248472" cy="3163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92080" y="1700808"/>
            <a:ext cx="2556000" cy="255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746931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O:\Marketing\Marketing Creative\Editorial\Product of the month October 2013 Active Calcium Plus\POM ACTIVE CALCIUM PLUS PPT 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8538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251520" y="359898"/>
            <a:ext cx="8587680" cy="1472184"/>
          </a:xfrm>
        </p:spPr>
        <p:txBody>
          <a:bodyPr/>
          <a:lstStyle/>
          <a:p>
            <a:r>
              <a:rPr lang="en-AU" dirty="0"/>
              <a:t>Good </a:t>
            </a:r>
            <a:r>
              <a:rPr lang="en-AU" dirty="0" smtClean="0"/>
              <a:t>sources</a:t>
            </a:r>
            <a:r>
              <a:rPr lang="en-AU" dirty="0"/>
              <a:t/>
            </a:r>
            <a:br>
              <a:rPr lang="en-AU" dirty="0"/>
            </a:br>
            <a:endParaRPr lang="en-AU" dirty="0"/>
          </a:p>
        </p:txBody>
      </p:sp>
      <p:sp>
        <p:nvSpPr>
          <p:cNvPr id="3" name="Subtitle 2"/>
          <p:cNvSpPr>
            <a:spLocks noGrp="1"/>
          </p:cNvSpPr>
          <p:nvPr>
            <p:ph type="subTitle" idx="1"/>
          </p:nvPr>
        </p:nvSpPr>
        <p:spPr>
          <a:xfrm>
            <a:off x="251520" y="1556792"/>
            <a:ext cx="5112568" cy="3163112"/>
          </a:xfrm>
        </p:spPr>
        <p:txBody>
          <a:bodyPr>
            <a:normAutofit lnSpcReduction="10000"/>
          </a:bodyPr>
          <a:lstStyle/>
          <a:p>
            <a:pPr lvl="0"/>
            <a:r>
              <a:rPr lang="en-AU" dirty="0" smtClean="0"/>
              <a:t>Low-fat </a:t>
            </a:r>
            <a:r>
              <a:rPr lang="en-AU" dirty="0"/>
              <a:t>dairy</a:t>
            </a:r>
            <a:r>
              <a:rPr lang="en-US" dirty="0"/>
              <a:t> products </a:t>
            </a:r>
            <a:r>
              <a:rPr lang="en-US" dirty="0" smtClean="0"/>
              <a:t>such </a:t>
            </a:r>
            <a:r>
              <a:rPr lang="en-US" dirty="0"/>
              <a:t>as </a:t>
            </a:r>
            <a:r>
              <a:rPr lang="en-US" dirty="0" smtClean="0"/>
              <a:t>milk, yoghurt</a:t>
            </a:r>
            <a:r>
              <a:rPr lang="en-US" dirty="0"/>
              <a:t>, </a:t>
            </a:r>
            <a:r>
              <a:rPr lang="en-US" dirty="0" smtClean="0"/>
              <a:t>cheese??? </a:t>
            </a:r>
          </a:p>
          <a:p>
            <a:pPr lvl="0"/>
            <a:r>
              <a:rPr lang="en-US" dirty="0" smtClean="0"/>
              <a:t>Leafy </a:t>
            </a:r>
            <a:r>
              <a:rPr lang="en-US" dirty="0"/>
              <a:t>green vegetables, broccoli</a:t>
            </a:r>
            <a:endParaRPr lang="en-AU" dirty="0"/>
          </a:p>
          <a:p>
            <a:pPr lvl="0"/>
            <a:r>
              <a:rPr lang="en-AU" dirty="0"/>
              <a:t>Almonds </a:t>
            </a:r>
          </a:p>
          <a:p>
            <a:pPr lvl="0"/>
            <a:r>
              <a:rPr lang="en-AU" dirty="0"/>
              <a:t>Soy</a:t>
            </a:r>
            <a:r>
              <a:rPr lang="en-US" dirty="0"/>
              <a:t> milk and soy products and foods fortified with calcium.</a:t>
            </a:r>
            <a:endParaRPr lang="en-AU" dirty="0"/>
          </a:p>
          <a:p>
            <a:endParaRPr lang="en-AU" dirty="0"/>
          </a:p>
        </p:txBody>
      </p:sp>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1875631"/>
            <a:ext cx="4248472" cy="3163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descr="Calcium_background : milk splash Stock Photo">
            <a:hlinkClick r:id="rId5"/>
          </p:cNvPr>
          <p:cNvPicPr/>
          <p:nvPr/>
        </p:nvPicPr>
        <p:blipFill>
          <a:blip r:embed="rId6">
            <a:extLst>
              <a:ext uri="{28A0092B-C50C-407E-A947-70E740481C1C}">
                <a14:useLocalDpi xmlns:a14="http://schemas.microsoft.com/office/drawing/2010/main" val="0"/>
              </a:ext>
            </a:extLst>
          </a:blip>
          <a:srcRect/>
          <a:stretch>
            <a:fillRect/>
          </a:stretch>
        </p:blipFill>
        <p:spPr bwMode="auto">
          <a:xfrm>
            <a:off x="5796392" y="1628800"/>
            <a:ext cx="2304000" cy="2988000"/>
          </a:xfrm>
          <a:prstGeom prst="rect">
            <a:avLst/>
          </a:prstGeom>
          <a:noFill/>
          <a:ln>
            <a:noFill/>
          </a:ln>
        </p:spPr>
      </p:pic>
    </p:spTree>
    <p:extLst>
      <p:ext uri="{BB962C8B-B14F-4D97-AF65-F5344CB8AC3E}">
        <p14:creationId xmlns:p14="http://schemas.microsoft.com/office/powerpoint/2010/main" val="32943423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O:\Marketing\Marketing Creative\Editorial\Product of the month October 2013 Active Calcium Plus\POM ACTIVE CALCIUM PLUS PPT 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8538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251520" y="116632"/>
            <a:ext cx="8587680" cy="968128"/>
          </a:xfrm>
        </p:spPr>
        <p:txBody>
          <a:bodyPr>
            <a:normAutofit/>
          </a:bodyPr>
          <a:lstStyle/>
          <a:p>
            <a:r>
              <a:rPr lang="en-AU" b="1" dirty="0" smtClean="0">
                <a:effectLst/>
              </a:rPr>
              <a:t>non-dairy calcium</a:t>
            </a:r>
            <a:endParaRPr lang="en-AU" dirty="0"/>
          </a:p>
        </p:txBody>
      </p:sp>
      <p:sp>
        <p:nvSpPr>
          <p:cNvPr id="3" name="Subtitle 2"/>
          <p:cNvSpPr>
            <a:spLocks noGrp="1"/>
          </p:cNvSpPr>
          <p:nvPr>
            <p:ph type="subTitle" idx="1"/>
          </p:nvPr>
        </p:nvSpPr>
        <p:spPr>
          <a:xfrm>
            <a:off x="395536" y="1566143"/>
            <a:ext cx="4824536" cy="3725714"/>
          </a:xfrm>
        </p:spPr>
        <p:txBody>
          <a:bodyPr>
            <a:normAutofit fontScale="92500" lnSpcReduction="10000"/>
          </a:bodyPr>
          <a:lstStyle/>
          <a:p>
            <a:pPr algn="l"/>
            <a:r>
              <a:rPr lang="en-AU" dirty="0" smtClean="0"/>
              <a:t>1. Calcium-fortified drinks such </a:t>
            </a:r>
            <a:r>
              <a:rPr lang="en-AU" dirty="0"/>
              <a:t>as soy </a:t>
            </a:r>
            <a:r>
              <a:rPr lang="en-AU" dirty="0" smtClean="0"/>
              <a:t>milk </a:t>
            </a:r>
          </a:p>
          <a:p>
            <a:pPr algn="l"/>
            <a:r>
              <a:rPr lang="en-AU" dirty="0" smtClean="0"/>
              <a:t>3. Canned salmon/sardines</a:t>
            </a:r>
          </a:p>
          <a:p>
            <a:pPr algn="l"/>
            <a:r>
              <a:rPr lang="en-AU" dirty="0" smtClean="0"/>
              <a:t>5. Sesame </a:t>
            </a:r>
            <a:r>
              <a:rPr lang="en-AU" dirty="0"/>
              <a:t>seeds – </a:t>
            </a:r>
            <a:r>
              <a:rPr lang="en-AU" dirty="0" smtClean="0"/>
              <a:t>plus </a:t>
            </a:r>
            <a:r>
              <a:rPr lang="en-AU" dirty="0"/>
              <a:t>products made with </a:t>
            </a:r>
            <a:r>
              <a:rPr lang="en-AU" dirty="0" smtClean="0"/>
              <a:t>them e.g. tahini</a:t>
            </a:r>
          </a:p>
          <a:p>
            <a:pPr algn="l"/>
            <a:r>
              <a:rPr lang="en-AU" dirty="0"/>
              <a:t>2. Leafy green veggies – kale, spinach, bok choy </a:t>
            </a:r>
            <a:endParaRPr lang="en-AU" dirty="0" smtClean="0"/>
          </a:p>
          <a:p>
            <a:pPr algn="l"/>
            <a:r>
              <a:rPr lang="en-AU" dirty="0"/>
              <a:t>4. Tofu</a:t>
            </a:r>
          </a:p>
          <a:p>
            <a:pPr algn="l"/>
            <a:endParaRPr lang="en-AU" dirty="0"/>
          </a:p>
          <a:p>
            <a:pPr algn="l"/>
            <a:endParaRPr lang="en-AU" dirty="0"/>
          </a:p>
          <a:p>
            <a:endParaRPr lang="en-AU" dirty="0"/>
          </a:p>
        </p:txBody>
      </p:sp>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1875631"/>
            <a:ext cx="4248472" cy="3163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descr="Tofu Calcium : Tofu (Soy-bean Curd) with Mushrooms and Sauce">
            <a:hlinkClick r:id="rId5"/>
          </p:cNvPr>
          <p:cNvPicPr/>
          <p:nvPr/>
        </p:nvPicPr>
        <p:blipFill>
          <a:blip r:embed="rId6">
            <a:extLst>
              <a:ext uri="{28A0092B-C50C-407E-A947-70E740481C1C}">
                <a14:useLocalDpi xmlns:a14="http://schemas.microsoft.com/office/drawing/2010/main" val="0"/>
              </a:ext>
            </a:extLst>
          </a:blip>
          <a:srcRect/>
          <a:stretch>
            <a:fillRect/>
          </a:stretch>
        </p:blipFill>
        <p:spPr bwMode="auto">
          <a:xfrm>
            <a:off x="4835996" y="1287462"/>
            <a:ext cx="2400300" cy="1571625"/>
          </a:xfrm>
          <a:prstGeom prst="rect">
            <a:avLst/>
          </a:prstGeom>
          <a:ln>
            <a:noFill/>
          </a:ln>
          <a:effectLst>
            <a:softEdge rad="112500"/>
          </a:effectLst>
        </p:spPr>
      </p:pic>
      <p:pic>
        <p:nvPicPr>
          <p:cNvPr id="614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67139" y="2825551"/>
            <a:ext cx="1381125" cy="16002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932240" y="2348880"/>
            <a:ext cx="1600200" cy="1076325"/>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220272" y="1287462"/>
            <a:ext cx="1600200" cy="1061418"/>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9"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948264" y="3412976"/>
            <a:ext cx="1047750" cy="16002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070644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O:\Marketing\Marketing Creative\Editorial\Product of the month October 2013 Active Calcium Plus\POM ACTIVE CALCIUM PLUS PPT 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8538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251520" y="188640"/>
            <a:ext cx="8587680" cy="824112"/>
          </a:xfrm>
        </p:spPr>
        <p:txBody>
          <a:bodyPr/>
          <a:lstStyle/>
          <a:p>
            <a:r>
              <a:rPr lang="en-AU" dirty="0"/>
              <a:t>Not so good for bones</a:t>
            </a:r>
          </a:p>
        </p:txBody>
      </p:sp>
      <p:sp>
        <p:nvSpPr>
          <p:cNvPr id="3" name="Subtitle 2"/>
          <p:cNvSpPr>
            <a:spLocks noGrp="1"/>
          </p:cNvSpPr>
          <p:nvPr>
            <p:ph type="subTitle" idx="1"/>
          </p:nvPr>
        </p:nvSpPr>
        <p:spPr>
          <a:xfrm>
            <a:off x="539552" y="1628800"/>
            <a:ext cx="4320480" cy="3163112"/>
          </a:xfrm>
        </p:spPr>
        <p:txBody>
          <a:bodyPr>
            <a:normAutofit/>
          </a:bodyPr>
          <a:lstStyle/>
          <a:p>
            <a:r>
              <a:rPr lang="en-AU" dirty="0"/>
              <a:t>Inactivity, smoking</a:t>
            </a:r>
            <a:r>
              <a:rPr lang="en-US" dirty="0"/>
              <a:t> </a:t>
            </a:r>
            <a:r>
              <a:rPr lang="en-US" dirty="0" smtClean="0"/>
              <a:t>, drinking </a:t>
            </a:r>
            <a:r>
              <a:rPr lang="en-US" dirty="0"/>
              <a:t>too much </a:t>
            </a:r>
            <a:r>
              <a:rPr lang="en-US" dirty="0" smtClean="0"/>
              <a:t>alcohol and too much salt </a:t>
            </a:r>
            <a:r>
              <a:rPr lang="en-US" dirty="0"/>
              <a:t>can cause mineral loss from your </a:t>
            </a:r>
            <a:r>
              <a:rPr lang="en-US" dirty="0" smtClean="0"/>
              <a:t>bones. So can </a:t>
            </a:r>
            <a:r>
              <a:rPr lang="en-US" dirty="0"/>
              <a:t>some medicines such as prednisolone.</a:t>
            </a:r>
            <a:endParaRPr lang="en-AU" dirty="0"/>
          </a:p>
          <a:p>
            <a:endParaRPr lang="en-AU" dirty="0"/>
          </a:p>
        </p:txBody>
      </p:sp>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1875631"/>
            <a:ext cx="4248472" cy="3163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00368" y="1953112"/>
            <a:ext cx="2628000" cy="262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321160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O:\Marketing\Marketing Creative\Editorial\Product of the month October 2013 Active Calcium Plus\POM ACTIVE CALCIUM PLUS PPT 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8538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251520" y="359898"/>
            <a:ext cx="8587680" cy="1472184"/>
          </a:xfrm>
        </p:spPr>
        <p:txBody>
          <a:bodyPr/>
          <a:lstStyle/>
          <a:p>
            <a:r>
              <a:rPr lang="en-AU" b="1" dirty="0">
                <a:effectLst/>
              </a:rPr>
              <a:t>Exercise builds bone</a:t>
            </a:r>
            <a:r>
              <a:rPr lang="en-AU" dirty="0">
                <a:effectLst/>
              </a:rPr>
              <a:t/>
            </a:r>
            <a:br>
              <a:rPr lang="en-AU" dirty="0">
                <a:effectLst/>
              </a:rPr>
            </a:br>
            <a:endParaRPr lang="en-AU" dirty="0"/>
          </a:p>
        </p:txBody>
      </p:sp>
      <p:sp>
        <p:nvSpPr>
          <p:cNvPr id="3" name="Subtitle 2"/>
          <p:cNvSpPr>
            <a:spLocks noGrp="1"/>
          </p:cNvSpPr>
          <p:nvPr>
            <p:ph type="subTitle" idx="1"/>
          </p:nvPr>
        </p:nvSpPr>
        <p:spPr>
          <a:xfrm>
            <a:off x="467544" y="1412776"/>
            <a:ext cx="4824536" cy="3744416"/>
          </a:xfrm>
        </p:spPr>
        <p:txBody>
          <a:bodyPr>
            <a:normAutofit lnSpcReduction="10000"/>
          </a:bodyPr>
          <a:lstStyle/>
          <a:p>
            <a:r>
              <a:rPr lang="en-AU" dirty="0"/>
              <a:t>Weight-bearing exercise encourages bone building cells. </a:t>
            </a:r>
            <a:r>
              <a:rPr lang="en-AU" dirty="0" smtClean="0"/>
              <a:t>Exercise increases </a:t>
            </a:r>
            <a:r>
              <a:rPr lang="en-AU" dirty="0"/>
              <a:t>muscle mass, strength, </a:t>
            </a:r>
            <a:r>
              <a:rPr lang="en-AU" dirty="0" smtClean="0"/>
              <a:t>balance</a:t>
            </a:r>
            <a:r>
              <a:rPr lang="en-AU" dirty="0"/>
              <a:t>, </a:t>
            </a:r>
            <a:r>
              <a:rPr lang="en-AU" dirty="0" smtClean="0"/>
              <a:t>reduces </a:t>
            </a:r>
            <a:r>
              <a:rPr lang="en-AU" dirty="0"/>
              <a:t>the risk of falls and </a:t>
            </a:r>
            <a:r>
              <a:rPr lang="en-AU" dirty="0" smtClean="0"/>
              <a:t>fractures.</a:t>
            </a:r>
          </a:p>
          <a:p>
            <a:r>
              <a:rPr lang="en-AU" dirty="0" smtClean="0"/>
              <a:t>Exercise has regional effects, supplements have generalised effects.</a:t>
            </a:r>
            <a:endParaRPr lang="en-AU" dirty="0"/>
          </a:p>
        </p:txBody>
      </p:sp>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1875631"/>
            <a:ext cx="4248472" cy="3163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descr="Exercise Walking Middle Aged Woman : Older Woman Power Walking Stock Photo">
            <a:hlinkClick r:id="rId5"/>
          </p:cNvPr>
          <p:cNvPicPr/>
          <p:nvPr/>
        </p:nvPicPr>
        <p:blipFill>
          <a:blip r:embed="rId6">
            <a:extLst>
              <a:ext uri="{28A0092B-C50C-407E-A947-70E740481C1C}">
                <a14:useLocalDpi xmlns:a14="http://schemas.microsoft.com/office/drawing/2010/main" val="0"/>
              </a:ext>
            </a:extLst>
          </a:blip>
          <a:srcRect/>
          <a:stretch>
            <a:fillRect/>
          </a:stretch>
        </p:blipFill>
        <p:spPr bwMode="auto">
          <a:xfrm>
            <a:off x="5652120" y="1556792"/>
            <a:ext cx="2412000" cy="2916000"/>
          </a:xfrm>
          <a:prstGeom prst="rect">
            <a:avLst/>
          </a:prstGeom>
          <a:noFill/>
          <a:ln>
            <a:noFill/>
          </a:ln>
        </p:spPr>
      </p:pic>
    </p:spTree>
    <p:extLst>
      <p:ext uri="{BB962C8B-B14F-4D97-AF65-F5344CB8AC3E}">
        <p14:creationId xmlns:p14="http://schemas.microsoft.com/office/powerpoint/2010/main" val="2552310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O:\Marketing\Marketing Creative\Editorial\Product of the month October 2013 Active Calcium Plus\POM ACTIVE CALCIUM PLUS PPT 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8538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251520" y="116632"/>
            <a:ext cx="8587680" cy="968128"/>
          </a:xfrm>
        </p:spPr>
        <p:txBody>
          <a:bodyPr/>
          <a:lstStyle/>
          <a:p>
            <a:r>
              <a:rPr lang="en-AU" dirty="0" smtClean="0"/>
              <a:t>enough </a:t>
            </a:r>
            <a:r>
              <a:rPr lang="en-AU" dirty="0"/>
              <a:t>calcium?</a:t>
            </a:r>
          </a:p>
        </p:txBody>
      </p:sp>
      <p:sp>
        <p:nvSpPr>
          <p:cNvPr id="3" name="Subtitle 2"/>
          <p:cNvSpPr>
            <a:spLocks noGrp="1"/>
          </p:cNvSpPr>
          <p:nvPr>
            <p:ph type="subTitle" idx="1"/>
          </p:nvPr>
        </p:nvSpPr>
        <p:spPr>
          <a:xfrm>
            <a:off x="611560" y="1634040"/>
            <a:ext cx="4320480" cy="3163112"/>
          </a:xfrm>
        </p:spPr>
        <p:txBody>
          <a:bodyPr>
            <a:normAutofit/>
          </a:bodyPr>
          <a:lstStyle/>
          <a:p>
            <a:r>
              <a:rPr lang="en-US" altLang="zh-TW" dirty="0">
                <a:solidFill>
                  <a:schemeClr val="tx1"/>
                </a:solidFill>
                <a:ea typeface="PMingLiU" pitchFamily="18" charset="-120"/>
                <a:cs typeface="Calibri" pitchFamily="34" charset="0"/>
              </a:rPr>
              <a:t>According to the Australian Nutrition Survey, about 90 per cent of women and 70 per cent of children </a:t>
            </a:r>
            <a:r>
              <a:rPr lang="en-US" altLang="zh-TW" dirty="0" smtClean="0">
                <a:solidFill>
                  <a:schemeClr val="tx1"/>
                </a:solidFill>
                <a:ea typeface="PMingLiU" pitchFamily="18" charset="-120"/>
                <a:cs typeface="Calibri" pitchFamily="34" charset="0"/>
              </a:rPr>
              <a:t>don’t </a:t>
            </a:r>
            <a:r>
              <a:rPr lang="en-US" altLang="zh-TW" dirty="0">
                <a:solidFill>
                  <a:schemeClr val="tx1"/>
                </a:solidFill>
                <a:ea typeface="PMingLiU" pitchFamily="18" charset="-120"/>
                <a:cs typeface="Calibri" pitchFamily="34" charset="0"/>
              </a:rPr>
              <a:t>consume the recommended dietary intake (RDI) for calcium.</a:t>
            </a:r>
            <a:endParaRPr lang="en-AU" dirty="0"/>
          </a:p>
          <a:p>
            <a:endParaRPr lang="en-AU" dirty="0"/>
          </a:p>
        </p:txBody>
      </p:sp>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1875631"/>
            <a:ext cx="4248472" cy="3163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08104" y="1484784"/>
            <a:ext cx="2376000" cy="31680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425480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O:\Marketing\Marketing Creative\Editorial\Product of the month October 2013 Active Calcium Plus\POM ACTIVE CALCIUM PLUS PPT 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8538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251520" y="332656"/>
            <a:ext cx="8587680" cy="1296144"/>
          </a:xfrm>
        </p:spPr>
        <p:txBody>
          <a:bodyPr>
            <a:normAutofit fontScale="90000"/>
          </a:bodyPr>
          <a:lstStyle/>
          <a:p>
            <a:r>
              <a:rPr lang="en-AU" b="1" dirty="0">
                <a:effectLst/>
              </a:rPr>
              <a:t>C</a:t>
            </a:r>
            <a:r>
              <a:rPr lang="en-AU" b="1" dirty="0" smtClean="0">
                <a:effectLst/>
              </a:rPr>
              <a:t>alcium supplements…</a:t>
            </a:r>
            <a:r>
              <a:rPr lang="en-AU" dirty="0">
                <a:effectLst/>
              </a:rPr>
              <a:t/>
            </a:r>
            <a:br>
              <a:rPr lang="en-AU" dirty="0">
                <a:effectLst/>
              </a:rPr>
            </a:br>
            <a:endParaRPr lang="en-AU" dirty="0"/>
          </a:p>
        </p:txBody>
      </p:sp>
      <p:sp>
        <p:nvSpPr>
          <p:cNvPr id="3" name="Subtitle 2"/>
          <p:cNvSpPr>
            <a:spLocks noGrp="1"/>
          </p:cNvSpPr>
          <p:nvPr>
            <p:ph type="subTitle" idx="1"/>
          </p:nvPr>
        </p:nvSpPr>
        <p:spPr>
          <a:xfrm>
            <a:off x="467544" y="1562032"/>
            <a:ext cx="4320480" cy="3163112"/>
          </a:xfrm>
        </p:spPr>
        <p:txBody>
          <a:bodyPr>
            <a:normAutofit/>
          </a:bodyPr>
          <a:lstStyle/>
          <a:p>
            <a:r>
              <a:rPr lang="en-AU" dirty="0" smtClean="0"/>
              <a:t>Can’t </a:t>
            </a:r>
            <a:r>
              <a:rPr lang="en-AU" dirty="0"/>
              <a:t>replace a healthy </a:t>
            </a:r>
            <a:r>
              <a:rPr lang="en-AU" dirty="0" smtClean="0"/>
              <a:t>diet. But,  they can bridge </a:t>
            </a:r>
            <a:r>
              <a:rPr lang="en-AU" dirty="0"/>
              <a:t>the </a:t>
            </a:r>
            <a:r>
              <a:rPr lang="en-AU" dirty="0" smtClean="0"/>
              <a:t>nutritional gap</a:t>
            </a:r>
            <a:r>
              <a:rPr lang="en-AU" dirty="0"/>
              <a:t>. Over 40 per cent of people who take nutritional supplements opt for bone-building calcium. </a:t>
            </a:r>
          </a:p>
          <a:p>
            <a:endParaRPr lang="en-AU" dirty="0"/>
          </a:p>
        </p:txBody>
      </p:sp>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1875631"/>
            <a:ext cx="4248472" cy="3163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91796" y="1628800"/>
            <a:ext cx="3628807" cy="237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775149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O:\Marketing\Marketing Creative\Editorial\Product of the month October 2013 Active Calcium Plus\POM ACTIVE CALCIUM PLUS PPT 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8538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251520" y="300632"/>
            <a:ext cx="8587680" cy="1328168"/>
          </a:xfrm>
        </p:spPr>
        <p:txBody>
          <a:bodyPr>
            <a:normAutofit fontScale="90000"/>
          </a:bodyPr>
          <a:lstStyle/>
          <a:p>
            <a:r>
              <a:rPr lang="en-AU" dirty="0" smtClean="0"/>
              <a:t>According to Osteoporosis Australia…</a:t>
            </a:r>
            <a:endParaRPr lang="en-AU" dirty="0"/>
          </a:p>
        </p:txBody>
      </p:sp>
      <p:sp>
        <p:nvSpPr>
          <p:cNvPr id="3" name="Subtitle 2"/>
          <p:cNvSpPr>
            <a:spLocks noGrp="1"/>
          </p:cNvSpPr>
          <p:nvPr>
            <p:ph type="subTitle" idx="1"/>
          </p:nvPr>
        </p:nvSpPr>
        <p:spPr>
          <a:xfrm>
            <a:off x="251520" y="2204864"/>
            <a:ext cx="4320480" cy="3163112"/>
          </a:xfrm>
        </p:spPr>
        <p:txBody>
          <a:bodyPr/>
          <a:lstStyle/>
          <a:p>
            <a:r>
              <a:rPr lang="en-AU" dirty="0"/>
              <a:t>Taking calcium supplements, especially with magnesium </a:t>
            </a:r>
            <a:r>
              <a:rPr lang="en-AU" dirty="0" smtClean="0"/>
              <a:t>and/or </a:t>
            </a:r>
            <a:r>
              <a:rPr lang="en-AU" dirty="0"/>
              <a:t>vitamin D </a:t>
            </a:r>
            <a:r>
              <a:rPr lang="en-AU" dirty="0" smtClean="0"/>
              <a:t>is safe.</a:t>
            </a:r>
            <a:endParaRPr lang="en-AU" dirty="0"/>
          </a:p>
        </p:txBody>
      </p:sp>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1875631"/>
            <a:ext cx="4248472" cy="3163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2173213"/>
            <a:ext cx="4243387" cy="204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994964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O:\Marketing\Marketing Creative\Editorial\Product of the month October 2013 Active Calcium Plus\POM ACTIVE CALCIUM PLUS PPT 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8538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251520" y="300632"/>
            <a:ext cx="8587680" cy="1328168"/>
          </a:xfrm>
        </p:spPr>
        <p:txBody>
          <a:bodyPr>
            <a:normAutofit/>
          </a:bodyPr>
          <a:lstStyle/>
          <a:p>
            <a:r>
              <a:rPr lang="en-AU" dirty="0"/>
              <a:t>Active Calcium Plus</a:t>
            </a:r>
          </a:p>
        </p:txBody>
      </p:sp>
      <p:sp>
        <p:nvSpPr>
          <p:cNvPr id="3" name="Subtitle 2"/>
          <p:cNvSpPr>
            <a:spLocks noGrp="1"/>
          </p:cNvSpPr>
          <p:nvPr>
            <p:ph type="subTitle" idx="1"/>
          </p:nvPr>
        </p:nvSpPr>
        <p:spPr>
          <a:xfrm>
            <a:off x="1043608" y="2060848"/>
            <a:ext cx="7200800" cy="3163112"/>
          </a:xfrm>
        </p:spPr>
        <p:txBody>
          <a:bodyPr>
            <a:normAutofit/>
          </a:bodyPr>
          <a:lstStyle/>
          <a:p>
            <a:r>
              <a:rPr lang="en-US" b="1" dirty="0"/>
              <a:t>Active Calcium </a:t>
            </a:r>
            <a:r>
              <a:rPr lang="en-US" b="1" dirty="0" err="1"/>
              <a:t>Plus</a:t>
            </a:r>
            <a:r>
              <a:rPr lang="en-US" b="1" baseline="30000" dirty="0" err="1"/>
              <a:t>TM</a:t>
            </a:r>
            <a:r>
              <a:rPr lang="en-US" b="1" dirty="0"/>
              <a:t> </a:t>
            </a:r>
            <a:r>
              <a:rPr lang="en-US" dirty="0"/>
              <a:t>is a carefully formulated, clinically proven bone-building formula.  It provides comprehensive support for bone health and contains sufficient calcium, magnesium, and vitamin D to meet nutritional needs.</a:t>
            </a:r>
            <a:endParaRPr lang="en-AU" dirty="0"/>
          </a:p>
        </p:txBody>
      </p:sp>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1875631"/>
            <a:ext cx="4248472" cy="3163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867724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O:\Marketing\Marketing Creative\Editorial\Product of the month October 2013 Active Calcium Plus\POM ACTIVE CALCIUM PLUS PPT 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8538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251520" y="431906"/>
            <a:ext cx="8587680" cy="1196894"/>
          </a:xfrm>
        </p:spPr>
        <p:txBody>
          <a:bodyPr>
            <a:normAutofit fontScale="90000"/>
          </a:bodyPr>
          <a:lstStyle/>
          <a:p>
            <a:r>
              <a:rPr lang="en-AU" dirty="0"/>
              <a:t>Calcium and </a:t>
            </a:r>
            <a:r>
              <a:rPr lang="en-AU" dirty="0" smtClean="0"/>
              <a:t>vitamin D</a:t>
            </a:r>
            <a:r>
              <a:rPr lang="en-AU" dirty="0">
                <a:effectLst/>
              </a:rPr>
              <a:t/>
            </a:r>
            <a:br>
              <a:rPr lang="en-AU" dirty="0">
                <a:effectLst/>
              </a:rPr>
            </a:br>
            <a:endParaRPr lang="en-AU" dirty="0"/>
          </a:p>
        </p:txBody>
      </p:sp>
      <p:sp>
        <p:nvSpPr>
          <p:cNvPr id="3" name="Subtitle 2"/>
          <p:cNvSpPr>
            <a:spLocks noGrp="1"/>
          </p:cNvSpPr>
          <p:nvPr>
            <p:ph type="subTitle" idx="1"/>
          </p:nvPr>
        </p:nvSpPr>
        <p:spPr>
          <a:xfrm>
            <a:off x="467544" y="1412776"/>
            <a:ext cx="4320480" cy="4104456"/>
          </a:xfrm>
        </p:spPr>
        <p:txBody>
          <a:bodyPr>
            <a:normAutofit lnSpcReduction="10000"/>
          </a:bodyPr>
          <a:lstStyle/>
          <a:p>
            <a:r>
              <a:rPr lang="en-AU" dirty="0" smtClean="0"/>
              <a:t>Reduces the </a:t>
            </a:r>
            <a:r>
              <a:rPr lang="en-AU" dirty="0"/>
              <a:t>rate of bone loss and fracture in people who </a:t>
            </a:r>
            <a:r>
              <a:rPr lang="en-AU" dirty="0" smtClean="0"/>
              <a:t>don’t get </a:t>
            </a:r>
            <a:r>
              <a:rPr lang="en-AU" dirty="0"/>
              <a:t>enough calcium </a:t>
            </a:r>
            <a:r>
              <a:rPr lang="en-AU" dirty="0" smtClean="0"/>
              <a:t>via diet.</a:t>
            </a:r>
          </a:p>
          <a:p>
            <a:r>
              <a:rPr lang="en-AU" dirty="0" smtClean="0"/>
              <a:t>Improves </a:t>
            </a:r>
            <a:r>
              <a:rPr lang="en-AU" dirty="0"/>
              <a:t>the effectiveness of osteoporosis medicines in people </a:t>
            </a:r>
            <a:r>
              <a:rPr lang="en-AU" dirty="0" smtClean="0"/>
              <a:t>who have already </a:t>
            </a:r>
            <a:r>
              <a:rPr lang="en-AU" dirty="0"/>
              <a:t>been diagnosed with osteoporosis.’ </a:t>
            </a:r>
            <a:r>
              <a:rPr lang="en-AU" dirty="0" smtClean="0"/>
              <a:t>(OA 2012)</a:t>
            </a:r>
            <a:endParaRPr lang="en-AU" dirty="0"/>
          </a:p>
          <a:p>
            <a:endParaRPr lang="en-AU" dirty="0"/>
          </a:p>
        </p:txBody>
      </p:sp>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1875631"/>
            <a:ext cx="4248472" cy="3163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36096" y="1556792"/>
            <a:ext cx="2794500" cy="29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79425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O:\Marketing\Marketing Creative\Editorial\Product of the month October 2013 Active Calcium Plus\POM ACTIVE CALCIUM PLUS PPT 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8538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251520" y="436873"/>
            <a:ext cx="8587680" cy="1472184"/>
          </a:xfrm>
        </p:spPr>
        <p:txBody>
          <a:bodyPr>
            <a:normAutofit/>
          </a:bodyPr>
          <a:lstStyle/>
          <a:p>
            <a:r>
              <a:rPr lang="en-AU" b="1" dirty="0" smtClean="0">
                <a:effectLst/>
              </a:rPr>
              <a:t>Better foundations</a:t>
            </a:r>
            <a:r>
              <a:rPr lang="en-AU" dirty="0">
                <a:effectLst/>
              </a:rPr>
              <a:t/>
            </a:r>
            <a:br>
              <a:rPr lang="en-AU" dirty="0">
                <a:effectLst/>
              </a:rPr>
            </a:br>
            <a:endParaRPr lang="en-AU" dirty="0"/>
          </a:p>
        </p:txBody>
      </p:sp>
      <p:sp>
        <p:nvSpPr>
          <p:cNvPr id="3" name="Subtitle 2"/>
          <p:cNvSpPr>
            <a:spLocks noGrp="1"/>
          </p:cNvSpPr>
          <p:nvPr>
            <p:ph type="subTitle" idx="1"/>
          </p:nvPr>
        </p:nvSpPr>
        <p:spPr>
          <a:xfrm>
            <a:off x="251519" y="1340768"/>
            <a:ext cx="5488255" cy="4202806"/>
          </a:xfrm>
        </p:spPr>
        <p:txBody>
          <a:bodyPr>
            <a:normAutofit fontScale="92500" lnSpcReduction="20000"/>
          </a:bodyPr>
          <a:lstStyle/>
          <a:p>
            <a:r>
              <a:rPr lang="en-AU" dirty="0" smtClean="0"/>
              <a:t>Bones give your body shape and definition</a:t>
            </a:r>
          </a:p>
          <a:p>
            <a:endParaRPr lang="en-AU" dirty="0"/>
          </a:p>
          <a:p>
            <a:r>
              <a:rPr lang="en-AU" dirty="0"/>
              <a:t>Made from calcium and other </a:t>
            </a:r>
            <a:r>
              <a:rPr lang="en-AU" dirty="0" smtClean="0"/>
              <a:t>minerals</a:t>
            </a:r>
          </a:p>
          <a:p>
            <a:endParaRPr lang="en-AU" dirty="0"/>
          </a:p>
          <a:p>
            <a:r>
              <a:rPr lang="en-AU" dirty="0" smtClean="0"/>
              <a:t>Most (99 </a:t>
            </a:r>
            <a:r>
              <a:rPr lang="en-AU" dirty="0"/>
              <a:t>per </a:t>
            </a:r>
            <a:r>
              <a:rPr lang="en-AU" dirty="0" smtClean="0"/>
              <a:t>cent) is </a:t>
            </a:r>
            <a:r>
              <a:rPr lang="en-AU" dirty="0"/>
              <a:t>stored in bones and </a:t>
            </a:r>
            <a:r>
              <a:rPr lang="en-AU" dirty="0" smtClean="0"/>
              <a:t>teeth</a:t>
            </a:r>
          </a:p>
          <a:p>
            <a:endParaRPr lang="en-AU" dirty="0"/>
          </a:p>
          <a:p>
            <a:r>
              <a:rPr lang="en-AU" dirty="0"/>
              <a:t>The </a:t>
            </a:r>
            <a:r>
              <a:rPr lang="en-AU" dirty="0" smtClean="0"/>
              <a:t>rest is found </a:t>
            </a:r>
            <a:r>
              <a:rPr lang="en-AU" dirty="0"/>
              <a:t>in </a:t>
            </a:r>
            <a:r>
              <a:rPr lang="en-AU" dirty="0" smtClean="0"/>
              <a:t>blood </a:t>
            </a:r>
            <a:r>
              <a:rPr lang="en-AU" dirty="0"/>
              <a:t>and </a:t>
            </a:r>
            <a:r>
              <a:rPr lang="en-AU" dirty="0" smtClean="0"/>
              <a:t>in cells</a:t>
            </a:r>
            <a:endParaRPr lang="en-AU" dirty="0"/>
          </a:p>
        </p:txBody>
      </p:sp>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1875631"/>
            <a:ext cx="4248472" cy="3163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39775" y="1733017"/>
            <a:ext cx="2072585" cy="3348000"/>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037017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O:\Marketing\Marketing Creative\Editorial\Product of the month October 2013 Active Calcium Plus\POM ACTIVE CALCIUM PLUS PPT 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85384"/>
          </a:xfrm>
          <a:prstGeom prst="rect">
            <a:avLst/>
          </a:prstGeom>
          <a:noFill/>
          <a:extLst/>
        </p:spPr>
      </p:pic>
      <p:sp>
        <p:nvSpPr>
          <p:cNvPr id="2" name="Title 1"/>
          <p:cNvSpPr>
            <a:spLocks noGrp="1"/>
          </p:cNvSpPr>
          <p:nvPr>
            <p:ph type="ctrTitle"/>
          </p:nvPr>
        </p:nvSpPr>
        <p:spPr>
          <a:xfrm>
            <a:off x="251520" y="188640"/>
            <a:ext cx="8587680" cy="864096"/>
          </a:xfrm>
        </p:spPr>
        <p:txBody>
          <a:bodyPr/>
          <a:lstStyle/>
          <a:p>
            <a:r>
              <a:rPr lang="en-AU" dirty="0" smtClean="0"/>
              <a:t>Safe calcium</a:t>
            </a:r>
            <a:endParaRPr lang="en-AU" dirty="0">
              <a:effectLst/>
            </a:endParaRPr>
          </a:p>
        </p:txBody>
      </p:sp>
      <p:sp>
        <p:nvSpPr>
          <p:cNvPr id="3" name="Subtitle 2"/>
          <p:cNvSpPr>
            <a:spLocks noGrp="1"/>
          </p:cNvSpPr>
          <p:nvPr>
            <p:ph type="subTitle" idx="1"/>
          </p:nvPr>
        </p:nvSpPr>
        <p:spPr>
          <a:xfrm>
            <a:off x="467544" y="1634040"/>
            <a:ext cx="4320480" cy="3163112"/>
          </a:xfrm>
        </p:spPr>
        <p:txBody>
          <a:bodyPr>
            <a:normAutofit lnSpcReduction="10000"/>
          </a:bodyPr>
          <a:lstStyle/>
          <a:p>
            <a:r>
              <a:rPr lang="en-AU" b="1" dirty="0"/>
              <a:t>Active Calcium Plus™</a:t>
            </a:r>
            <a:r>
              <a:rPr lang="en-AU" dirty="0"/>
              <a:t> is  a great choice because it is more than a calcium supplement; it is a carefully formulated, clinically proven </a:t>
            </a:r>
            <a:endParaRPr lang="en-AU" dirty="0" smtClean="0"/>
          </a:p>
          <a:p>
            <a:r>
              <a:rPr lang="en-AU" dirty="0" smtClean="0"/>
              <a:t>bone-builder.  </a:t>
            </a:r>
            <a:endParaRPr lang="en-AU" dirty="0"/>
          </a:p>
          <a:p>
            <a:endParaRPr lang="en-AU" dirty="0"/>
          </a:p>
        </p:txBody>
      </p:sp>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1875631"/>
            <a:ext cx="4248472" cy="3163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3"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64360" y="1700808"/>
            <a:ext cx="2736000" cy="2736000"/>
          </a:xfrm>
          <a:prstGeom prst="rect">
            <a:avLst/>
          </a:prstGeom>
          <a:ln>
            <a:noFill/>
          </a:ln>
          <a:effectLst>
            <a:outerShdw blurRad="57785" dist="33020" dir="3180000" algn="ctr">
              <a:srgbClr val="000000">
                <a:alpha val="30000"/>
              </a:srgbClr>
            </a:outerShdw>
            <a:reflection blurRad="6350" stA="50000" endA="300" endPos="55000" dir="5400000" sy="-100000" algn="bl" rotWithShape="0"/>
          </a:effectLst>
          <a:scene3d>
            <a:camera prst="orthographicFront">
              <a:rot lat="0" lon="0" rev="0"/>
            </a:camera>
            <a:lightRig rig="brightRoom" dir="t">
              <a:rot lat="0" lon="0" rev="600000"/>
            </a:lightRig>
          </a:scene3d>
          <a:sp3d prstMaterial="metal">
            <a:bevelT w="38100" h="57150" prst="angle"/>
          </a:sp3d>
          <a:extLst/>
        </p:spPr>
        <p:style>
          <a:lnRef idx="2">
            <a:schemeClr val="dk1"/>
          </a:lnRef>
          <a:fillRef idx="1">
            <a:schemeClr val="lt1"/>
          </a:fillRef>
          <a:effectRef idx="0">
            <a:schemeClr val="dk1"/>
          </a:effectRef>
          <a:fontRef idx="minor">
            <a:schemeClr val="dk1"/>
          </a:fontRef>
        </p:style>
      </p:pic>
    </p:spTree>
    <p:extLst>
      <p:ext uri="{BB962C8B-B14F-4D97-AF65-F5344CB8AC3E}">
        <p14:creationId xmlns:p14="http://schemas.microsoft.com/office/powerpoint/2010/main" val="16714493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O:\Marketing\Marketing Creative\Editorial\Product of the month October 2013 Active Calcium Plus\POM ACTIVE CALCIUM PLUS PPT 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8538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251520" y="188640"/>
            <a:ext cx="8587680" cy="936104"/>
          </a:xfrm>
        </p:spPr>
        <p:txBody>
          <a:bodyPr/>
          <a:lstStyle/>
          <a:p>
            <a:r>
              <a:rPr lang="en-AU" dirty="0" smtClean="0"/>
              <a:t>Effective calcium</a:t>
            </a:r>
            <a:endParaRPr lang="en-AU" dirty="0"/>
          </a:p>
        </p:txBody>
      </p:sp>
      <p:sp>
        <p:nvSpPr>
          <p:cNvPr id="3" name="Subtitle 2"/>
          <p:cNvSpPr>
            <a:spLocks noGrp="1"/>
          </p:cNvSpPr>
          <p:nvPr>
            <p:ph type="subTitle" idx="1"/>
          </p:nvPr>
        </p:nvSpPr>
        <p:spPr>
          <a:xfrm>
            <a:off x="467544" y="1634040"/>
            <a:ext cx="4320480" cy="3667168"/>
          </a:xfrm>
        </p:spPr>
        <p:txBody>
          <a:bodyPr>
            <a:normAutofit/>
          </a:bodyPr>
          <a:lstStyle/>
          <a:p>
            <a:r>
              <a:rPr lang="en-AU" dirty="0" smtClean="0"/>
              <a:t>The formulation </a:t>
            </a:r>
            <a:r>
              <a:rPr lang="en-AU" dirty="0"/>
              <a:t>incorporates magnesium with the calcium, a combination that ensures more calcium enters the bloodstream and isn’t deposited in the arteries or soft tissue.</a:t>
            </a:r>
          </a:p>
          <a:p>
            <a:endParaRPr lang="en-AU" dirty="0"/>
          </a:p>
        </p:txBody>
      </p:sp>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1875631"/>
            <a:ext cx="4248472" cy="3163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26360" y="1809088"/>
            <a:ext cx="2484000" cy="2484000"/>
          </a:xfrm>
          <a:prstGeom prst="roundRect">
            <a:avLst>
              <a:gd name="adj" fmla="val 4167"/>
            </a:avLst>
          </a:prstGeom>
          <a:no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a:extLst/>
        </p:spPr>
        <p:style>
          <a:lnRef idx="2">
            <a:schemeClr val="dk1"/>
          </a:lnRef>
          <a:fillRef idx="1">
            <a:schemeClr val="lt1"/>
          </a:fillRef>
          <a:effectRef idx="0">
            <a:schemeClr val="dk1"/>
          </a:effectRef>
          <a:fontRef idx="minor">
            <a:schemeClr val="dk1"/>
          </a:fontRef>
        </p:style>
      </p:pic>
    </p:spTree>
    <p:extLst>
      <p:ext uri="{BB962C8B-B14F-4D97-AF65-F5344CB8AC3E}">
        <p14:creationId xmlns:p14="http://schemas.microsoft.com/office/powerpoint/2010/main" val="36280614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O:\Marketing\Marketing Creative\Editorial\Product of the month October 2013 Active Calcium Plus\POM ACTIVE CALCIUM PLUS PPT 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8538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251520" y="228624"/>
            <a:ext cx="8587680" cy="896120"/>
          </a:xfrm>
        </p:spPr>
        <p:txBody>
          <a:bodyPr/>
          <a:lstStyle/>
          <a:p>
            <a:r>
              <a:rPr lang="en-AU" dirty="0" smtClean="0"/>
              <a:t>Active Calcium</a:t>
            </a:r>
            <a:endParaRPr lang="en-AU" dirty="0"/>
          </a:p>
        </p:txBody>
      </p:sp>
      <p:sp>
        <p:nvSpPr>
          <p:cNvPr id="3" name="Subtitle 2"/>
          <p:cNvSpPr>
            <a:spLocks noGrp="1"/>
          </p:cNvSpPr>
          <p:nvPr>
            <p:ph type="subTitle" idx="1"/>
          </p:nvPr>
        </p:nvSpPr>
        <p:spPr>
          <a:xfrm>
            <a:off x="323528" y="1556792"/>
            <a:ext cx="4536504" cy="3744416"/>
          </a:xfrm>
        </p:spPr>
        <p:txBody>
          <a:bodyPr>
            <a:normAutofit/>
          </a:bodyPr>
          <a:lstStyle/>
          <a:p>
            <a:r>
              <a:rPr lang="en-AU" b="1" dirty="0" smtClean="0"/>
              <a:t>Active </a:t>
            </a:r>
            <a:r>
              <a:rPr lang="en-AU" b="1" dirty="0"/>
              <a:t>Calcium Plus ™</a:t>
            </a:r>
            <a:endParaRPr lang="en-AU" dirty="0"/>
          </a:p>
          <a:p>
            <a:r>
              <a:rPr lang="en-AU" dirty="0"/>
              <a:t>Contains vitamins and minerals needed for bone health; the cofactors complement each other to provide efficient absorption. </a:t>
            </a:r>
          </a:p>
          <a:p>
            <a:endParaRPr lang="en-AU" dirty="0"/>
          </a:p>
        </p:txBody>
      </p:sp>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1875631"/>
            <a:ext cx="4248472" cy="3163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5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0800000" flipV="1">
            <a:off x="5112384" y="1593120"/>
            <a:ext cx="2916000" cy="2916000"/>
          </a:xfrm>
          <a:prstGeom prst="rect">
            <a:avLst/>
          </a:prstGeom>
          <a:no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a:extLst/>
        </p:spPr>
      </p:pic>
    </p:spTree>
    <p:extLst>
      <p:ext uri="{BB962C8B-B14F-4D97-AF65-F5344CB8AC3E}">
        <p14:creationId xmlns:p14="http://schemas.microsoft.com/office/powerpoint/2010/main" val="19005477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O:\Marketing\Marketing Creative\Editorial\Product of the month October 2013 Active Calcium Plus\POM ACTIVE CALCIUM PLUS PPT 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8538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251520" y="228624"/>
            <a:ext cx="8587680" cy="824112"/>
          </a:xfrm>
        </p:spPr>
        <p:txBody>
          <a:bodyPr/>
          <a:lstStyle/>
          <a:p>
            <a:r>
              <a:rPr lang="en-AU" dirty="0" smtClean="0"/>
              <a:t>Two kinds of calcium</a:t>
            </a:r>
            <a:endParaRPr lang="en-AU" dirty="0"/>
          </a:p>
        </p:txBody>
      </p:sp>
      <p:sp>
        <p:nvSpPr>
          <p:cNvPr id="3" name="Subtitle 2"/>
          <p:cNvSpPr>
            <a:spLocks noGrp="1"/>
          </p:cNvSpPr>
          <p:nvPr>
            <p:ph type="subTitle" idx="1"/>
          </p:nvPr>
        </p:nvSpPr>
        <p:spPr>
          <a:xfrm>
            <a:off x="251520" y="1412776"/>
            <a:ext cx="4824536" cy="4392488"/>
          </a:xfrm>
        </p:spPr>
        <p:txBody>
          <a:bodyPr>
            <a:normAutofit/>
          </a:bodyPr>
          <a:lstStyle/>
          <a:p>
            <a:r>
              <a:rPr lang="en-AU" sz="2600" dirty="0" smtClean="0"/>
              <a:t>Calcium </a:t>
            </a:r>
            <a:r>
              <a:rPr lang="en-AU" sz="2600" dirty="0"/>
              <a:t>carbonate and calcium </a:t>
            </a:r>
            <a:r>
              <a:rPr lang="en-AU" sz="2600" dirty="0" smtClean="0"/>
              <a:t>citrate for the </a:t>
            </a:r>
            <a:r>
              <a:rPr lang="en-AU" sz="2600" dirty="0"/>
              <a:t>best delivery of essential calcium in the smallest </a:t>
            </a:r>
            <a:r>
              <a:rPr lang="en-AU" sz="2600" dirty="0" smtClean="0"/>
              <a:t>tablet</a:t>
            </a:r>
            <a:r>
              <a:rPr lang="en-AU" sz="2600" dirty="0"/>
              <a:t>. </a:t>
            </a:r>
            <a:endParaRPr lang="en-AU" sz="2600" dirty="0" smtClean="0"/>
          </a:p>
          <a:p>
            <a:r>
              <a:rPr lang="en-AU" sz="2600" dirty="0" smtClean="0"/>
              <a:t>Each </a:t>
            </a:r>
            <a:r>
              <a:rPr lang="en-AU" sz="2600" dirty="0"/>
              <a:t>tablet provides </a:t>
            </a:r>
            <a:r>
              <a:rPr lang="en-AU" sz="2600" dirty="0" smtClean="0"/>
              <a:t>200mg </a:t>
            </a:r>
            <a:r>
              <a:rPr lang="en-AU" sz="2600" dirty="0"/>
              <a:t>calcium per tablet to support a healthy diet that includes calcium-rich foods and your daily </a:t>
            </a:r>
            <a:r>
              <a:rPr lang="en-AU" sz="2600" b="1" dirty="0"/>
              <a:t>Essentials™</a:t>
            </a:r>
            <a:r>
              <a:rPr lang="en-AU" sz="2600" dirty="0"/>
              <a:t>.</a:t>
            </a:r>
          </a:p>
          <a:p>
            <a:r>
              <a:rPr lang="en-AU" dirty="0"/>
              <a:t> </a:t>
            </a:r>
          </a:p>
          <a:p>
            <a:endParaRPr lang="en-AU" dirty="0"/>
          </a:p>
        </p:txBody>
      </p:sp>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1875631"/>
            <a:ext cx="4248472" cy="3163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12879" y="1556792"/>
            <a:ext cx="3607593" cy="2448000"/>
          </a:xfrm>
          <a:prstGeom prst="rect">
            <a:avLst/>
          </a:prstGeom>
          <a:noFill/>
          <a:ln>
            <a:noFill/>
          </a:ln>
          <a:effectLst>
            <a:glow rad="63500">
              <a:schemeClr val="accent1">
                <a:satMod val="175000"/>
                <a:alpha val="40000"/>
              </a:schemeClr>
            </a:glow>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120267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O:\Marketing\Marketing Creative\Editorial\Product of the month October 2013 Active Calcium Plus\POM ACTIVE CALCIUM PLUS PPT 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8538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251520" y="287890"/>
            <a:ext cx="8587680" cy="1268902"/>
          </a:xfrm>
        </p:spPr>
        <p:txBody>
          <a:bodyPr>
            <a:normAutofit fontScale="90000"/>
          </a:bodyPr>
          <a:lstStyle/>
          <a:p>
            <a:r>
              <a:rPr lang="en-AU" b="1" dirty="0">
                <a:effectLst>
                  <a:outerShdw blurRad="38100" dist="38100" dir="2700000" algn="tl">
                    <a:srgbClr val="000000">
                      <a:alpha val="43137"/>
                    </a:srgbClr>
                  </a:outerShdw>
                </a:effectLst>
              </a:rPr>
              <a:t>Vitamin D</a:t>
            </a:r>
            <a:r>
              <a:rPr lang="en-AU" dirty="0">
                <a:effectLst>
                  <a:outerShdw blurRad="38100" dist="38100" dir="2700000" algn="tl">
                    <a:srgbClr val="000000">
                      <a:alpha val="43137"/>
                    </a:srgbClr>
                  </a:outerShdw>
                </a:effectLst>
              </a:rPr>
              <a:t> </a:t>
            </a:r>
            <a:r>
              <a:rPr lang="en-AU" dirty="0">
                <a:effectLst/>
              </a:rPr>
              <a:t/>
            </a:r>
            <a:br>
              <a:rPr lang="en-AU" dirty="0">
                <a:effectLst/>
              </a:rPr>
            </a:br>
            <a:endParaRPr lang="en-AU" dirty="0"/>
          </a:p>
        </p:txBody>
      </p:sp>
      <p:sp>
        <p:nvSpPr>
          <p:cNvPr id="3" name="Subtitle 2"/>
          <p:cNvSpPr>
            <a:spLocks noGrp="1"/>
          </p:cNvSpPr>
          <p:nvPr>
            <p:ph type="subTitle" idx="1"/>
          </p:nvPr>
        </p:nvSpPr>
        <p:spPr>
          <a:xfrm>
            <a:off x="251520" y="1268760"/>
            <a:ext cx="4464496" cy="4104456"/>
          </a:xfrm>
        </p:spPr>
        <p:txBody>
          <a:bodyPr>
            <a:normAutofit lnSpcReduction="10000"/>
          </a:bodyPr>
          <a:lstStyle/>
          <a:p>
            <a:r>
              <a:rPr lang="en-AU" dirty="0"/>
              <a:t>P</a:t>
            </a:r>
            <a:r>
              <a:rPr lang="en-AU" dirty="0" smtClean="0"/>
              <a:t>artners </a:t>
            </a:r>
            <a:r>
              <a:rPr lang="en-AU" dirty="0"/>
              <a:t>with calcium </a:t>
            </a:r>
            <a:r>
              <a:rPr lang="en-AU" dirty="0" smtClean="0"/>
              <a:t>helping </a:t>
            </a:r>
            <a:r>
              <a:rPr lang="en-AU" dirty="0"/>
              <a:t>your body absorb it </a:t>
            </a:r>
            <a:r>
              <a:rPr lang="en-AU" dirty="0" smtClean="0"/>
              <a:t>and make </a:t>
            </a:r>
            <a:r>
              <a:rPr lang="en-AU" dirty="0"/>
              <a:t>bone. </a:t>
            </a:r>
            <a:r>
              <a:rPr lang="en-AU" dirty="0" smtClean="0"/>
              <a:t>Stimulates </a:t>
            </a:r>
            <a:r>
              <a:rPr lang="en-AU" dirty="0"/>
              <a:t>DNA in the intestines to produce </a:t>
            </a:r>
            <a:r>
              <a:rPr lang="en-AU" dirty="0" smtClean="0"/>
              <a:t>proteins </a:t>
            </a:r>
            <a:r>
              <a:rPr lang="en-AU" dirty="0"/>
              <a:t>that increase the amount of calcium that can be absorbed. </a:t>
            </a:r>
            <a:r>
              <a:rPr lang="en-AU" dirty="0" smtClean="0"/>
              <a:t>Decreases </a:t>
            </a:r>
            <a:r>
              <a:rPr lang="en-AU" dirty="0"/>
              <a:t>the amount of calcium </a:t>
            </a:r>
            <a:r>
              <a:rPr lang="en-AU" dirty="0" smtClean="0"/>
              <a:t>lost from </a:t>
            </a:r>
            <a:r>
              <a:rPr lang="en-AU" dirty="0"/>
              <a:t>the body in urine.</a:t>
            </a:r>
          </a:p>
          <a:p>
            <a:endParaRPr lang="en-AU" dirty="0"/>
          </a:p>
        </p:txBody>
      </p:sp>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1875631"/>
            <a:ext cx="4248472" cy="3163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8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69940" y="1485064"/>
            <a:ext cx="3850532" cy="252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547694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O:\Marketing\Marketing Creative\Editorial\Product of the month October 2013 Active Calcium Plus\POM ACTIVE CALCIUM PLUS PPT 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8538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251520" y="300632"/>
            <a:ext cx="8587680" cy="1472184"/>
          </a:xfrm>
        </p:spPr>
        <p:txBody>
          <a:bodyPr/>
          <a:lstStyle/>
          <a:p>
            <a:r>
              <a:rPr lang="en-AU" b="1" dirty="0">
                <a:effectLst>
                  <a:outerShdw blurRad="38100" dist="38100" dir="2700000" algn="tl">
                    <a:srgbClr val="000000">
                      <a:alpha val="43137"/>
                    </a:srgbClr>
                  </a:outerShdw>
                </a:effectLst>
              </a:rPr>
              <a:t>Magnesium</a:t>
            </a:r>
            <a:r>
              <a:rPr lang="en-AU" dirty="0">
                <a:effectLst/>
              </a:rPr>
              <a:t> </a:t>
            </a:r>
            <a:br>
              <a:rPr lang="en-AU" dirty="0">
                <a:effectLst/>
              </a:rPr>
            </a:br>
            <a:endParaRPr lang="en-AU" dirty="0"/>
          </a:p>
        </p:txBody>
      </p:sp>
      <p:sp>
        <p:nvSpPr>
          <p:cNvPr id="3" name="Subtitle 2"/>
          <p:cNvSpPr>
            <a:spLocks noGrp="1"/>
          </p:cNvSpPr>
          <p:nvPr>
            <p:ph type="subTitle" idx="1"/>
          </p:nvPr>
        </p:nvSpPr>
        <p:spPr>
          <a:xfrm>
            <a:off x="251520" y="1325702"/>
            <a:ext cx="5096784" cy="4308528"/>
          </a:xfrm>
        </p:spPr>
        <p:txBody>
          <a:bodyPr>
            <a:normAutofit fontScale="92500"/>
          </a:bodyPr>
          <a:lstStyle/>
          <a:p>
            <a:r>
              <a:rPr lang="en-AU" dirty="0" smtClean="0"/>
              <a:t>Must be present to </a:t>
            </a:r>
            <a:r>
              <a:rPr lang="en-AU" dirty="0"/>
              <a:t>convert vitamin D into its active form </a:t>
            </a:r>
            <a:r>
              <a:rPr lang="en-AU" dirty="0" smtClean="0"/>
              <a:t>and </a:t>
            </a:r>
            <a:r>
              <a:rPr lang="en-AU" dirty="0"/>
              <a:t>turn on calcium absorption</a:t>
            </a:r>
            <a:r>
              <a:rPr lang="en-AU" dirty="0" smtClean="0"/>
              <a:t>.</a:t>
            </a:r>
            <a:endParaRPr lang="en-AU" dirty="0"/>
          </a:p>
          <a:p>
            <a:r>
              <a:rPr lang="en-AU" dirty="0"/>
              <a:t>Helps </a:t>
            </a:r>
            <a:r>
              <a:rPr lang="en-AU" dirty="0" smtClean="0"/>
              <a:t>reduce bone breakdown. </a:t>
            </a:r>
          </a:p>
          <a:p>
            <a:r>
              <a:rPr lang="en-AU" dirty="0" smtClean="0"/>
              <a:t>Helps </a:t>
            </a:r>
            <a:r>
              <a:rPr lang="en-AU" dirty="0"/>
              <a:t>calcium </a:t>
            </a:r>
            <a:r>
              <a:rPr lang="en-AU" dirty="0" smtClean="0"/>
              <a:t>absorption in </a:t>
            </a:r>
            <a:r>
              <a:rPr lang="en-AU" dirty="0"/>
              <a:t>the bones instead of collecting in </a:t>
            </a:r>
            <a:endParaRPr lang="en-AU" dirty="0" smtClean="0"/>
          </a:p>
          <a:p>
            <a:r>
              <a:rPr lang="en-AU" dirty="0" smtClean="0"/>
              <a:t>soft tissue.</a:t>
            </a:r>
            <a:endParaRPr lang="en-AU" dirty="0"/>
          </a:p>
          <a:p>
            <a:r>
              <a:rPr lang="en-AU" dirty="0" smtClean="0"/>
              <a:t>Find </a:t>
            </a:r>
            <a:r>
              <a:rPr lang="en-AU" dirty="0"/>
              <a:t>it in nuts, seeds, </a:t>
            </a:r>
            <a:r>
              <a:rPr lang="en-AU" dirty="0" smtClean="0"/>
              <a:t>fish, </a:t>
            </a:r>
          </a:p>
          <a:p>
            <a:r>
              <a:rPr lang="en-AU" dirty="0" smtClean="0"/>
              <a:t>lentils </a:t>
            </a:r>
            <a:r>
              <a:rPr lang="en-AU" dirty="0"/>
              <a:t>and beans.</a:t>
            </a:r>
          </a:p>
          <a:p>
            <a:endParaRPr lang="en-AU" dirty="0"/>
          </a:p>
        </p:txBody>
      </p:sp>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1875631"/>
            <a:ext cx="4248472" cy="3163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98047" y="1196752"/>
            <a:ext cx="1548000" cy="15480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1"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27911" y="2909292"/>
            <a:ext cx="1600200" cy="10668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2"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284504" y="1484784"/>
            <a:ext cx="1824000" cy="13680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5"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213711" y="414870"/>
            <a:ext cx="1814400" cy="10800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7" name="Picture 9" descr="Halibut Restaurant : Pan fried halibut garnished with fennel seeds and spicy mustard sauce, served with fried cherry tomatoes salad with purple basil Stock Photo">
            <a:hlinkClick r:id="rId9"/>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873424" y="4077072"/>
            <a:ext cx="1338331" cy="1764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2298" name="Picture 1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348304" y="2637072"/>
            <a:ext cx="2160000" cy="14400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9" name="Picture 1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156176" y="3993296"/>
            <a:ext cx="1656000" cy="16560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809563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O:\Marketing\Marketing Creative\Editorial\Product of the month October 2013 Active Calcium Plus\POM ACTIVE CALCIUM PLUS PPT 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8538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251520" y="116632"/>
            <a:ext cx="8587680" cy="968128"/>
          </a:xfrm>
        </p:spPr>
        <p:txBody>
          <a:bodyPr/>
          <a:lstStyle/>
          <a:p>
            <a:r>
              <a:rPr lang="en-AU" b="1" dirty="0">
                <a:effectLst>
                  <a:outerShdw blurRad="38100" dist="38100" dir="2700000" algn="tl">
                    <a:srgbClr val="000000">
                      <a:alpha val="43137"/>
                    </a:srgbClr>
                  </a:outerShdw>
                </a:effectLst>
              </a:rPr>
              <a:t>Vitamin K</a:t>
            </a:r>
            <a:endParaRPr lang="en-AU" dirty="0">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251520" y="1126303"/>
            <a:ext cx="4824536" cy="4390929"/>
          </a:xfrm>
        </p:spPr>
        <p:txBody>
          <a:bodyPr>
            <a:normAutofit/>
          </a:bodyPr>
          <a:lstStyle/>
          <a:p>
            <a:r>
              <a:rPr lang="en-AU" dirty="0"/>
              <a:t>Essential for bone health. </a:t>
            </a:r>
          </a:p>
          <a:p>
            <a:r>
              <a:rPr lang="en-AU" dirty="0"/>
              <a:t>Studies show </a:t>
            </a:r>
            <a:r>
              <a:rPr lang="en-AU" dirty="0" smtClean="0"/>
              <a:t>higher vitamin K levels equal lower osteoporosis </a:t>
            </a:r>
            <a:r>
              <a:rPr lang="en-AU" dirty="0"/>
              <a:t>risk</a:t>
            </a:r>
            <a:r>
              <a:rPr lang="en-AU" dirty="0" smtClean="0"/>
              <a:t>.</a:t>
            </a:r>
            <a:endParaRPr lang="en-AU" dirty="0"/>
          </a:p>
          <a:p>
            <a:r>
              <a:rPr lang="en-AU" dirty="0"/>
              <a:t>Activates the proteins responsible for removing circulating calcium from the arteries and binding it to the bone. </a:t>
            </a:r>
          </a:p>
          <a:p>
            <a:endParaRPr lang="en-AU" dirty="0"/>
          </a:p>
        </p:txBody>
      </p:sp>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52808" y="1926403"/>
            <a:ext cx="4248472" cy="3163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76944" y="1484784"/>
            <a:ext cx="1600200" cy="16002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9"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44808" y="3284984"/>
            <a:ext cx="2171074" cy="15120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77144" y="326203"/>
            <a:ext cx="1600200" cy="16002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944808" y="1952984"/>
            <a:ext cx="1980318" cy="13320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050202" y="3122984"/>
            <a:ext cx="1989984" cy="18360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866729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O:\Marketing\Marketing Creative\Editorial\Product of the month October 2013 Active Calcium Plus\POM ACTIVE CALCIUM PLUS PPT 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8538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251520" y="116632"/>
            <a:ext cx="8587680" cy="824112"/>
          </a:xfrm>
        </p:spPr>
        <p:txBody>
          <a:bodyPr/>
          <a:lstStyle/>
          <a:p>
            <a:r>
              <a:rPr lang="en-AU" dirty="0" smtClean="0"/>
              <a:t>Active calcium plus</a:t>
            </a:r>
            <a:endParaRPr lang="en-AU" dirty="0"/>
          </a:p>
        </p:txBody>
      </p:sp>
      <p:sp>
        <p:nvSpPr>
          <p:cNvPr id="3" name="Subtitle 2"/>
          <p:cNvSpPr>
            <a:spLocks noGrp="1"/>
          </p:cNvSpPr>
          <p:nvPr>
            <p:ph type="subTitle" idx="1"/>
          </p:nvPr>
        </p:nvSpPr>
        <p:spPr>
          <a:xfrm>
            <a:off x="251520" y="1268760"/>
            <a:ext cx="5688632" cy="4464496"/>
          </a:xfrm>
        </p:spPr>
        <p:txBody>
          <a:bodyPr>
            <a:normAutofit fontScale="62500" lnSpcReduction="20000"/>
          </a:bodyPr>
          <a:lstStyle/>
          <a:p>
            <a:pPr>
              <a:lnSpc>
                <a:spcPct val="120000"/>
              </a:lnSpc>
            </a:pPr>
            <a:r>
              <a:rPr lang="en-AU" sz="3800" b="1" dirty="0" smtClean="0"/>
              <a:t>Active Calcium Plus</a:t>
            </a:r>
            <a:r>
              <a:rPr lang="en-AU" sz="3800" dirty="0"/>
              <a:t>™ carries USANA’s </a:t>
            </a:r>
            <a:r>
              <a:rPr lang="en-AU" sz="3800" dirty="0" smtClean="0"/>
              <a:t>Potency guarantee so </a:t>
            </a:r>
            <a:r>
              <a:rPr lang="en-AU" sz="3800" dirty="0"/>
              <a:t>you know the product is pure, safe, and effective. So, to boost your bone health, give </a:t>
            </a:r>
            <a:r>
              <a:rPr lang="en-AU" sz="3800" b="1" dirty="0"/>
              <a:t>Active Calcium</a:t>
            </a:r>
            <a:r>
              <a:rPr lang="en-AU" sz="3800" dirty="0"/>
              <a:t> a try!</a:t>
            </a:r>
          </a:p>
          <a:p>
            <a:endParaRPr lang="en-AU" sz="2300" b="1" dirty="0" smtClean="0"/>
          </a:p>
          <a:p>
            <a:endParaRPr lang="en-AU" sz="2300" b="1" dirty="0"/>
          </a:p>
          <a:p>
            <a:endParaRPr lang="en-AU" sz="2300" b="1" dirty="0" smtClean="0"/>
          </a:p>
          <a:p>
            <a:r>
              <a:rPr lang="en-AU" sz="2300" b="1" dirty="0" smtClean="0"/>
              <a:t>USANA </a:t>
            </a:r>
            <a:r>
              <a:rPr lang="en-AU" sz="2300" b="1" dirty="0"/>
              <a:t>Active Calcium </a:t>
            </a:r>
            <a:r>
              <a:rPr lang="en-AU" sz="2300" b="1" dirty="0" smtClean="0"/>
              <a:t>Plus™ </a:t>
            </a:r>
            <a:r>
              <a:rPr lang="en-AU" sz="2300" dirty="0"/>
              <a:t>(112 tablets/bottle</a:t>
            </a:r>
            <a:r>
              <a:rPr lang="en-AU" sz="2300" dirty="0" smtClean="0"/>
              <a:t>)</a:t>
            </a:r>
            <a:endParaRPr lang="en-AU" sz="2300" b="1" dirty="0" smtClean="0"/>
          </a:p>
          <a:p>
            <a:r>
              <a:rPr lang="en-AU" sz="2300" b="1" dirty="0" smtClean="0"/>
              <a:t>Active </a:t>
            </a:r>
            <a:r>
              <a:rPr lang="en-AU" sz="2300" b="1" dirty="0"/>
              <a:t>Calcium Plus™ is:</a:t>
            </a:r>
            <a:endParaRPr lang="en-AU" sz="2300" dirty="0"/>
          </a:p>
          <a:p>
            <a:r>
              <a:rPr lang="en-AU" sz="2300" dirty="0"/>
              <a:t>Laboratory tested, quality guaranteed. Meets British Pharmacopoeia specifications for potency, uniformity, and disintegration where applicable.</a:t>
            </a:r>
          </a:p>
          <a:p>
            <a:r>
              <a:rPr lang="en-AU" sz="2300" b="1" dirty="0"/>
              <a:t>Using Active Calcium Plus™</a:t>
            </a:r>
            <a:endParaRPr lang="en-AU" sz="2300" dirty="0"/>
          </a:p>
          <a:p>
            <a:r>
              <a:rPr lang="en-AU" sz="2300" dirty="0"/>
              <a:t>Take four (4) Active Calcium Plus tablets daily, preferably with meals.</a:t>
            </a:r>
          </a:p>
          <a:p>
            <a:endParaRPr lang="en-AU" dirty="0"/>
          </a:p>
        </p:txBody>
      </p:sp>
      <p:pic>
        <p:nvPicPr>
          <p:cNvPr id="1433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1932" y="1268760"/>
            <a:ext cx="2218500" cy="313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562413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O:\Marketing\Marketing Creative\Editorial\Product of the month October 2013 Active Calcium Plus\POM ACTIVE CALCIUM PLUS PPT 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8538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251520" y="116632"/>
            <a:ext cx="8587680" cy="896120"/>
          </a:xfrm>
        </p:spPr>
        <p:txBody>
          <a:bodyPr/>
          <a:lstStyle/>
          <a:p>
            <a:r>
              <a:rPr lang="en-AU" dirty="0"/>
              <a:t>Thanks for listening!</a:t>
            </a:r>
          </a:p>
        </p:txBody>
      </p:sp>
      <p:sp>
        <p:nvSpPr>
          <p:cNvPr id="3" name="Subtitle 2"/>
          <p:cNvSpPr>
            <a:spLocks noGrp="1"/>
          </p:cNvSpPr>
          <p:nvPr>
            <p:ph type="subTitle" idx="1"/>
          </p:nvPr>
        </p:nvSpPr>
        <p:spPr>
          <a:xfrm>
            <a:off x="251520" y="1340768"/>
            <a:ext cx="4536504" cy="4248472"/>
          </a:xfrm>
        </p:spPr>
        <p:txBody>
          <a:bodyPr>
            <a:normAutofit fontScale="92500" lnSpcReduction="20000"/>
          </a:bodyPr>
          <a:lstStyle/>
          <a:p>
            <a:r>
              <a:rPr lang="en-AU" dirty="0"/>
              <a:t>©USANA Australia New Zealand</a:t>
            </a:r>
          </a:p>
          <a:p>
            <a:r>
              <a:rPr lang="en-AU" dirty="0"/>
              <a:t>Please do not amend this</a:t>
            </a:r>
          </a:p>
          <a:p>
            <a:r>
              <a:rPr lang="en-AU" dirty="0" smtClean="0"/>
              <a:t>presentation </a:t>
            </a:r>
            <a:r>
              <a:rPr lang="en-AU" dirty="0"/>
              <a:t>without permission </a:t>
            </a:r>
            <a:r>
              <a:rPr lang="en-AU" dirty="0" smtClean="0"/>
              <a:t>from: </a:t>
            </a:r>
            <a:endParaRPr lang="en-AU" dirty="0"/>
          </a:p>
          <a:p>
            <a:r>
              <a:rPr lang="en-AU" dirty="0"/>
              <a:t>USANA Health Sciences, </a:t>
            </a:r>
          </a:p>
          <a:p>
            <a:r>
              <a:rPr lang="en-AU" dirty="0"/>
              <a:t>3 Hudson </a:t>
            </a:r>
            <a:r>
              <a:rPr lang="en-AU" dirty="0" smtClean="0"/>
              <a:t>Avenue, </a:t>
            </a:r>
          </a:p>
          <a:p>
            <a:r>
              <a:rPr lang="en-AU" dirty="0" smtClean="0"/>
              <a:t>Castle </a:t>
            </a:r>
            <a:r>
              <a:rPr lang="en-AU" dirty="0"/>
              <a:t>Hill 2154, </a:t>
            </a:r>
            <a:endParaRPr lang="en-AU" dirty="0" smtClean="0"/>
          </a:p>
          <a:p>
            <a:r>
              <a:rPr lang="en-AU" dirty="0" smtClean="0"/>
              <a:t>New </a:t>
            </a:r>
            <a:r>
              <a:rPr lang="en-AU" dirty="0"/>
              <a:t>South Wales, </a:t>
            </a:r>
            <a:r>
              <a:rPr lang="en-AU" dirty="0" smtClean="0"/>
              <a:t>Australia</a:t>
            </a:r>
            <a:endParaRPr lang="en-AU" dirty="0"/>
          </a:p>
          <a:p>
            <a:endParaRPr lang="en-AU" sz="1900" dirty="0" smtClean="0"/>
          </a:p>
          <a:p>
            <a:r>
              <a:rPr lang="en-AU" sz="1900" smtClean="0"/>
              <a:t>ravinder.lilly@au.usana.com</a:t>
            </a:r>
            <a:endParaRPr lang="en-AU" sz="1900" dirty="0"/>
          </a:p>
          <a:p>
            <a:endParaRPr lang="en-AU"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875631"/>
            <a:ext cx="4248472" cy="3163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64416" y="1556792"/>
            <a:ext cx="3096000" cy="309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179947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O:\Marketing\Marketing Creative\Editorial\Product of the month October 2013 Active Calcium Plus\POM ACTIVE CALCIUM PLUS PPT 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8538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251520" y="332656"/>
            <a:ext cx="8587680" cy="1472184"/>
          </a:xfrm>
        </p:spPr>
        <p:txBody>
          <a:bodyPr>
            <a:normAutofit fontScale="90000"/>
          </a:bodyPr>
          <a:lstStyle/>
          <a:p>
            <a:r>
              <a:rPr lang="en-AU" b="1" dirty="0" smtClean="0">
                <a:effectLst/>
              </a:rPr>
              <a:t>Calcium: </a:t>
            </a:r>
            <a:r>
              <a:rPr lang="en-AU" b="1" dirty="0">
                <a:effectLst/>
              </a:rPr>
              <a:t> </a:t>
            </a:r>
            <a:r>
              <a:rPr lang="en-AU" b="1" dirty="0" smtClean="0">
                <a:effectLst/>
              </a:rPr>
              <a:t>other functions</a:t>
            </a:r>
            <a:r>
              <a:rPr lang="en-AU" dirty="0">
                <a:effectLst/>
              </a:rPr>
              <a:t/>
            </a:r>
            <a:br>
              <a:rPr lang="en-AU" dirty="0">
                <a:effectLst/>
              </a:rPr>
            </a:br>
            <a:endParaRPr lang="en-AU" dirty="0"/>
          </a:p>
        </p:txBody>
      </p:sp>
      <p:sp>
        <p:nvSpPr>
          <p:cNvPr id="3" name="Subtitle 2"/>
          <p:cNvSpPr>
            <a:spLocks noGrp="1"/>
          </p:cNvSpPr>
          <p:nvPr>
            <p:ph type="subTitle" idx="1"/>
          </p:nvPr>
        </p:nvSpPr>
        <p:spPr>
          <a:xfrm>
            <a:off x="251520" y="1268760"/>
            <a:ext cx="6048671" cy="4392488"/>
          </a:xfrm>
        </p:spPr>
        <p:txBody>
          <a:bodyPr>
            <a:normAutofit fontScale="92500" lnSpcReduction="20000"/>
          </a:bodyPr>
          <a:lstStyle/>
          <a:p>
            <a:r>
              <a:rPr lang="en-AU" dirty="0" smtClean="0"/>
              <a:t>Muscle contraction</a:t>
            </a:r>
          </a:p>
          <a:p>
            <a:endParaRPr lang="en-AU" dirty="0"/>
          </a:p>
          <a:p>
            <a:r>
              <a:rPr lang="en-AU" dirty="0" smtClean="0"/>
              <a:t>Nerve conduction</a:t>
            </a:r>
          </a:p>
          <a:p>
            <a:endParaRPr lang="en-AU" dirty="0"/>
          </a:p>
          <a:p>
            <a:r>
              <a:rPr lang="en-AU" dirty="0" smtClean="0"/>
              <a:t>Blood coagulation </a:t>
            </a:r>
          </a:p>
          <a:p>
            <a:endParaRPr lang="en-AU" dirty="0" smtClean="0"/>
          </a:p>
          <a:p>
            <a:r>
              <a:rPr lang="en-AU" dirty="0" smtClean="0"/>
              <a:t>Hormone release</a:t>
            </a:r>
          </a:p>
          <a:p>
            <a:endParaRPr lang="en-AU" dirty="0" smtClean="0"/>
          </a:p>
          <a:p>
            <a:r>
              <a:rPr lang="en-AU" dirty="0" smtClean="0"/>
              <a:t>Energy production</a:t>
            </a:r>
          </a:p>
          <a:p>
            <a:endParaRPr lang="en-AU" dirty="0" smtClean="0"/>
          </a:p>
          <a:p>
            <a:r>
              <a:rPr lang="en-AU" dirty="0" smtClean="0"/>
              <a:t>Immunity</a:t>
            </a:r>
            <a:endParaRPr lang="en-AU" dirty="0"/>
          </a:p>
          <a:p>
            <a:pPr algn="l"/>
            <a:endParaRPr lang="en-AU" dirty="0"/>
          </a:p>
          <a:p>
            <a:endParaRPr lang="en-AU" dirty="0"/>
          </a:p>
        </p:txBody>
      </p:sp>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1875631"/>
            <a:ext cx="4248472" cy="3163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8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12891" y="1875631"/>
            <a:ext cx="2130845" cy="3168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489657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O:\Marketing\Marketing Creative\Editorial\Product of the month October 2013 Active Calcium Plus\POM ACTIVE CALCIUM PLUS PPT 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8538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251520" y="306314"/>
            <a:ext cx="8587680" cy="1472184"/>
          </a:xfrm>
        </p:spPr>
        <p:txBody>
          <a:bodyPr>
            <a:normAutofit/>
          </a:bodyPr>
          <a:lstStyle/>
          <a:p>
            <a:r>
              <a:rPr lang="en-AU" dirty="0" smtClean="0">
                <a:effectLst/>
              </a:rPr>
              <a:t>A constant </a:t>
            </a:r>
            <a:r>
              <a:rPr lang="en-AU" dirty="0">
                <a:effectLst/>
              </a:rPr>
              <a:t>internal environment</a:t>
            </a:r>
            <a:endParaRPr lang="en-AU" dirty="0"/>
          </a:p>
        </p:txBody>
      </p:sp>
      <p:sp>
        <p:nvSpPr>
          <p:cNvPr id="3" name="Subtitle 2"/>
          <p:cNvSpPr>
            <a:spLocks noGrp="1"/>
          </p:cNvSpPr>
          <p:nvPr>
            <p:ph type="subTitle" idx="1"/>
          </p:nvPr>
        </p:nvSpPr>
        <p:spPr>
          <a:xfrm>
            <a:off x="251520" y="2039746"/>
            <a:ext cx="4464496" cy="3163112"/>
          </a:xfrm>
        </p:spPr>
        <p:txBody>
          <a:bodyPr>
            <a:normAutofit/>
          </a:bodyPr>
          <a:lstStyle/>
          <a:p>
            <a:r>
              <a:rPr lang="en-AU" sz="2600" dirty="0"/>
              <a:t>Your body tries </a:t>
            </a:r>
            <a:r>
              <a:rPr lang="en-AU" sz="2600" dirty="0" smtClean="0"/>
              <a:t>hard to </a:t>
            </a:r>
            <a:r>
              <a:rPr lang="en-AU" sz="2600" dirty="0"/>
              <a:t>keep calcium levels in the blood to within very narrow concentrations. If blood calcium levels fall short, </a:t>
            </a:r>
            <a:r>
              <a:rPr lang="en-AU" sz="2600" dirty="0" smtClean="0"/>
              <a:t>it </a:t>
            </a:r>
            <a:r>
              <a:rPr lang="en-AU" sz="2600" dirty="0"/>
              <a:t>is taken from the bank in your bones. </a:t>
            </a:r>
          </a:p>
          <a:p>
            <a:endParaRPr lang="en-AU" dirty="0"/>
          </a:p>
        </p:txBody>
      </p:sp>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2065313"/>
            <a:ext cx="4248472" cy="3163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60032" y="2038768"/>
            <a:ext cx="3757613" cy="2470352"/>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170456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O:\Marketing\Marketing Creative\Editorial\Product of the month October 2013 Active Calcium Plus\POM ACTIVE CALCIUM PLUS PPT 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8538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216510" y="913960"/>
            <a:ext cx="8587680" cy="752104"/>
          </a:xfrm>
        </p:spPr>
        <p:txBody>
          <a:bodyPr>
            <a:normAutofit fontScale="90000"/>
          </a:bodyPr>
          <a:lstStyle/>
          <a:p>
            <a:r>
              <a:rPr lang="en-AU" dirty="0">
                <a:effectLst/>
              </a:rPr>
              <a:t/>
            </a:r>
            <a:br>
              <a:rPr lang="en-AU" dirty="0">
                <a:effectLst/>
              </a:rPr>
            </a:br>
            <a:r>
              <a:rPr lang="en-AU" dirty="0">
                <a:effectLst/>
              </a:rPr>
              <a:t>Too </a:t>
            </a:r>
            <a:r>
              <a:rPr lang="en-AU" dirty="0" smtClean="0">
                <a:effectLst/>
              </a:rPr>
              <a:t>many calcium </a:t>
            </a:r>
            <a:r>
              <a:rPr lang="en-AU" dirty="0">
                <a:effectLst/>
              </a:rPr>
              <a:t>withdrawals</a:t>
            </a:r>
            <a:endParaRPr lang="en-AU" dirty="0"/>
          </a:p>
        </p:txBody>
      </p:sp>
      <p:sp>
        <p:nvSpPr>
          <p:cNvPr id="3" name="Subtitle 2"/>
          <p:cNvSpPr>
            <a:spLocks noGrp="1"/>
          </p:cNvSpPr>
          <p:nvPr>
            <p:ph type="subTitle" idx="1"/>
          </p:nvPr>
        </p:nvSpPr>
        <p:spPr>
          <a:xfrm>
            <a:off x="251520" y="1922072"/>
            <a:ext cx="4320480" cy="3163112"/>
          </a:xfrm>
        </p:spPr>
        <p:txBody>
          <a:bodyPr/>
          <a:lstStyle/>
          <a:p>
            <a:r>
              <a:rPr lang="en-AU" sz="2600" dirty="0"/>
              <a:t>Not banking enough calcium </a:t>
            </a:r>
            <a:r>
              <a:rPr lang="en-AU" sz="2600" dirty="0" smtClean="0"/>
              <a:t>and taking too much out of it weakens your bones. </a:t>
            </a:r>
            <a:endParaRPr lang="en-AU" sz="2600" dirty="0"/>
          </a:p>
          <a:p>
            <a:endParaRPr lang="en-AU" dirty="0"/>
          </a:p>
        </p:txBody>
      </p:sp>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1875631"/>
            <a:ext cx="4248472" cy="3163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descr="Overdrawn : An overdue notice on a unpaid bill">
            <a:hlinkClick r:id="rId5"/>
          </p:cNvPr>
          <p:cNvPicPr/>
          <p:nvPr/>
        </p:nvPicPr>
        <p:blipFill>
          <a:blip r:embed="rId6">
            <a:extLst>
              <a:ext uri="{28A0092B-C50C-407E-A947-70E740481C1C}">
                <a14:useLocalDpi xmlns:a14="http://schemas.microsoft.com/office/drawing/2010/main" val="0"/>
              </a:ext>
            </a:extLst>
          </a:blip>
          <a:srcRect/>
          <a:stretch>
            <a:fillRect/>
          </a:stretch>
        </p:blipFill>
        <p:spPr bwMode="auto">
          <a:xfrm>
            <a:off x="4932040" y="2210104"/>
            <a:ext cx="3312000" cy="2664000"/>
          </a:xfrm>
          <a:prstGeom prst="rect">
            <a:avLst/>
          </a:prstGeom>
          <a:noFill/>
          <a:ln>
            <a:noFill/>
          </a:ln>
        </p:spPr>
      </p:pic>
    </p:spTree>
    <p:extLst>
      <p:ext uri="{BB962C8B-B14F-4D97-AF65-F5344CB8AC3E}">
        <p14:creationId xmlns:p14="http://schemas.microsoft.com/office/powerpoint/2010/main" val="18691765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O:\Marketing\Marketing Creative\Editorial\Product of the month October 2013 Active Calcium Plus\POM ACTIVE CALCIUM PLUS PPT 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8538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251520" y="116632"/>
            <a:ext cx="8587680" cy="968128"/>
          </a:xfrm>
        </p:spPr>
        <p:txBody>
          <a:bodyPr/>
          <a:lstStyle/>
          <a:p>
            <a:r>
              <a:rPr lang="en-AU" b="1" dirty="0" smtClean="0">
                <a:effectLst/>
              </a:rPr>
              <a:t>ages</a:t>
            </a:r>
            <a:r>
              <a:rPr lang="en-AU" b="1" dirty="0">
                <a:effectLst/>
              </a:rPr>
              <a:t>, stages and needs</a:t>
            </a:r>
            <a:endParaRPr lang="en-AU" dirty="0">
              <a:effectLst/>
            </a:endParaRPr>
          </a:p>
        </p:txBody>
      </p:sp>
      <p:sp>
        <p:nvSpPr>
          <p:cNvPr id="3" name="Subtitle 2"/>
          <p:cNvSpPr>
            <a:spLocks noGrp="1"/>
          </p:cNvSpPr>
          <p:nvPr>
            <p:ph type="subTitle" idx="1"/>
          </p:nvPr>
        </p:nvSpPr>
        <p:spPr>
          <a:xfrm>
            <a:off x="251520" y="1412776"/>
            <a:ext cx="4968552" cy="4032448"/>
          </a:xfrm>
        </p:spPr>
        <p:txBody>
          <a:bodyPr>
            <a:normAutofit lnSpcReduction="10000"/>
          </a:bodyPr>
          <a:lstStyle/>
          <a:p>
            <a:r>
              <a:rPr lang="en-AU" sz="2600" dirty="0"/>
              <a:t>Getting enough calcium is a vital </a:t>
            </a:r>
            <a:r>
              <a:rPr lang="en-AU" sz="2600" dirty="0" smtClean="0"/>
              <a:t>whatever </a:t>
            </a:r>
            <a:r>
              <a:rPr lang="en-AU" sz="2600" dirty="0"/>
              <a:t>your age</a:t>
            </a:r>
            <a:r>
              <a:rPr lang="en-AU" sz="2600" dirty="0" smtClean="0"/>
              <a:t>.</a:t>
            </a:r>
          </a:p>
          <a:p>
            <a:r>
              <a:rPr lang="en-AU" sz="2600" dirty="0" smtClean="0"/>
              <a:t> </a:t>
            </a:r>
          </a:p>
          <a:p>
            <a:r>
              <a:rPr lang="en-AU" sz="2600" dirty="0" smtClean="0"/>
              <a:t>Children/teens need it  </a:t>
            </a:r>
            <a:r>
              <a:rPr lang="en-AU" sz="2600" dirty="0"/>
              <a:t>to maximise bone </a:t>
            </a:r>
            <a:r>
              <a:rPr lang="en-AU" sz="2600" dirty="0" smtClean="0"/>
              <a:t>density.</a:t>
            </a:r>
          </a:p>
          <a:p>
            <a:endParaRPr lang="en-AU" sz="2600" dirty="0"/>
          </a:p>
          <a:p>
            <a:r>
              <a:rPr lang="en-AU" sz="2600" dirty="0" smtClean="0"/>
              <a:t>USANA research: </a:t>
            </a:r>
            <a:r>
              <a:rPr lang="en-AU" sz="2600" dirty="0"/>
              <a:t>building bone mass by just five per cent </a:t>
            </a:r>
            <a:r>
              <a:rPr lang="en-AU" sz="2600" dirty="0" smtClean="0"/>
              <a:t>in teen years can cut osteoporosis risk by 40 </a:t>
            </a:r>
            <a:r>
              <a:rPr lang="en-AU" sz="2600" dirty="0"/>
              <a:t>per cent. </a:t>
            </a:r>
          </a:p>
          <a:p>
            <a:endParaRPr lang="en-AU" dirty="0"/>
          </a:p>
        </p:txBody>
      </p:sp>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1875631"/>
            <a:ext cx="4248472" cy="3163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08104" y="1916832"/>
            <a:ext cx="3178511" cy="259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51422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O:\Marketing\Marketing Creative\Editorial\Product of the month October 2013 Active Calcium Plus\POM ACTIVE CALCIUM PLUS PPT 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8538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251520" y="359898"/>
            <a:ext cx="8587680" cy="1472184"/>
          </a:xfrm>
        </p:spPr>
        <p:txBody>
          <a:bodyPr/>
          <a:lstStyle/>
          <a:p>
            <a:r>
              <a:rPr lang="en-AU" b="1" dirty="0">
                <a:effectLst/>
              </a:rPr>
              <a:t>After 30 </a:t>
            </a:r>
            <a:r>
              <a:rPr lang="en-AU" dirty="0">
                <a:effectLst/>
              </a:rPr>
              <a:t/>
            </a:r>
            <a:br>
              <a:rPr lang="en-AU" dirty="0">
                <a:effectLst/>
              </a:rPr>
            </a:br>
            <a:endParaRPr lang="en-AU" dirty="0"/>
          </a:p>
        </p:txBody>
      </p:sp>
      <p:sp>
        <p:nvSpPr>
          <p:cNvPr id="3" name="Subtitle 2"/>
          <p:cNvSpPr>
            <a:spLocks noGrp="1"/>
          </p:cNvSpPr>
          <p:nvPr>
            <p:ph type="subTitle" idx="1"/>
          </p:nvPr>
        </p:nvSpPr>
        <p:spPr>
          <a:xfrm>
            <a:off x="395536" y="1354460"/>
            <a:ext cx="4464496" cy="4176464"/>
          </a:xfrm>
        </p:spPr>
        <p:txBody>
          <a:bodyPr>
            <a:normAutofit fontScale="92500" lnSpcReduction="10000"/>
          </a:bodyPr>
          <a:lstStyle/>
          <a:p>
            <a:r>
              <a:rPr lang="en-AU" sz="3100" dirty="0" smtClean="0"/>
              <a:t>Your body </a:t>
            </a:r>
            <a:r>
              <a:rPr lang="en-AU" sz="3100" dirty="0"/>
              <a:t>naturally starts to lose bone </a:t>
            </a:r>
            <a:r>
              <a:rPr lang="en-AU" sz="3100" dirty="0" smtClean="0"/>
              <a:t>mass. </a:t>
            </a:r>
            <a:endParaRPr lang="en-AU" sz="3100" dirty="0"/>
          </a:p>
          <a:p>
            <a:r>
              <a:rPr lang="en-AU" sz="3100" dirty="0" smtClean="0"/>
              <a:t>Around menopause, calcium losses are greater due to </a:t>
            </a:r>
            <a:r>
              <a:rPr lang="en-AU" sz="3100" dirty="0"/>
              <a:t>hormonal </a:t>
            </a:r>
            <a:r>
              <a:rPr lang="en-AU" sz="3100" dirty="0" smtClean="0"/>
              <a:t>changes.</a:t>
            </a:r>
            <a:endParaRPr lang="en-AU" sz="3100" dirty="0"/>
          </a:p>
          <a:p>
            <a:r>
              <a:rPr lang="en-AU" sz="3100" dirty="0" smtClean="0"/>
              <a:t>Women have a smaller </a:t>
            </a:r>
            <a:r>
              <a:rPr lang="en-AU" sz="3100" dirty="0"/>
              <a:t>frame to begin with.</a:t>
            </a:r>
          </a:p>
          <a:p>
            <a:r>
              <a:rPr lang="en-AU" sz="3100" dirty="0"/>
              <a:t> All </a:t>
            </a:r>
            <a:r>
              <a:rPr lang="en-AU" sz="3100" dirty="0" smtClean="0"/>
              <a:t>these increase </a:t>
            </a:r>
            <a:r>
              <a:rPr lang="en-AU" sz="3100" dirty="0"/>
              <a:t>the </a:t>
            </a:r>
            <a:r>
              <a:rPr lang="en-AU" sz="3100" dirty="0" smtClean="0"/>
              <a:t>risk </a:t>
            </a:r>
            <a:r>
              <a:rPr lang="en-AU" sz="3100" dirty="0"/>
              <a:t>of osteoporosis.</a:t>
            </a:r>
          </a:p>
          <a:p>
            <a:endParaRPr lang="en-AU" dirty="0"/>
          </a:p>
        </p:txBody>
      </p:sp>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1875631"/>
            <a:ext cx="4248472" cy="3163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descr="Menopause : Woman in her late fifties laughing photographed on a white background.">
            <a:hlinkClick r:id="rId5"/>
          </p:cNvPr>
          <p:cNvPicPr>
            <a:picLocks/>
          </p:cNvPicPr>
          <p:nvPr/>
        </p:nvPicPr>
        <p:blipFill>
          <a:blip r:embed="rId6">
            <a:extLst>
              <a:ext uri="{28A0092B-C50C-407E-A947-70E740481C1C}">
                <a14:useLocalDpi xmlns:a14="http://schemas.microsoft.com/office/drawing/2010/main" val="0"/>
              </a:ext>
            </a:extLst>
          </a:blip>
          <a:srcRect/>
          <a:stretch>
            <a:fillRect/>
          </a:stretch>
        </p:blipFill>
        <p:spPr bwMode="auto">
          <a:xfrm>
            <a:off x="5292080" y="1772816"/>
            <a:ext cx="3132000" cy="2484000"/>
          </a:xfrm>
          <a:prstGeom prst="rect">
            <a:avLst/>
          </a:prstGeom>
          <a:noFill/>
          <a:ln>
            <a:noFill/>
          </a:ln>
        </p:spPr>
      </p:pic>
    </p:spTree>
    <p:extLst>
      <p:ext uri="{BB962C8B-B14F-4D97-AF65-F5344CB8AC3E}">
        <p14:creationId xmlns:p14="http://schemas.microsoft.com/office/powerpoint/2010/main" val="20475094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O:\Marketing\Marketing Creative\Editorial\Product of the month October 2013 Active Calcium Plus\POM ACTIVE CALCIUM PLUS PPT 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8538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251520" y="359898"/>
            <a:ext cx="8587680" cy="1472184"/>
          </a:xfrm>
        </p:spPr>
        <p:txBody>
          <a:bodyPr/>
          <a:lstStyle/>
          <a:p>
            <a:r>
              <a:rPr lang="en-AU" b="1" dirty="0">
                <a:effectLst/>
              </a:rPr>
              <a:t>Age effects…</a:t>
            </a:r>
            <a:r>
              <a:rPr lang="en-AU" dirty="0">
                <a:effectLst/>
              </a:rPr>
              <a:t/>
            </a:r>
            <a:br>
              <a:rPr lang="en-AU" dirty="0">
                <a:effectLst/>
              </a:rPr>
            </a:br>
            <a:endParaRPr lang="en-AU" dirty="0"/>
          </a:p>
        </p:txBody>
      </p:sp>
      <p:sp>
        <p:nvSpPr>
          <p:cNvPr id="3" name="Subtitle 2"/>
          <p:cNvSpPr>
            <a:spLocks noGrp="1"/>
          </p:cNvSpPr>
          <p:nvPr>
            <p:ph type="subTitle" idx="1"/>
          </p:nvPr>
        </p:nvSpPr>
        <p:spPr>
          <a:xfrm>
            <a:off x="611560" y="1594884"/>
            <a:ext cx="4320480" cy="3600400"/>
          </a:xfrm>
        </p:spPr>
        <p:txBody>
          <a:bodyPr>
            <a:normAutofit/>
          </a:bodyPr>
          <a:lstStyle/>
          <a:p>
            <a:r>
              <a:rPr lang="en-AU" dirty="0"/>
              <a:t>It gets more difficult to absorb calcium effectively from the gastro intestinal tract. And, calcium losses in urine increase. Both factors affect calcium status.</a:t>
            </a:r>
          </a:p>
          <a:p>
            <a:endParaRPr lang="en-AU" dirty="0"/>
          </a:p>
        </p:txBody>
      </p:sp>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1875631"/>
            <a:ext cx="4248472" cy="3163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descr="Bone Osteoporosis : Osteoporosis of hip bone (femur)">
            <a:hlinkClick r:id="rId5"/>
          </p:cNvPr>
          <p:cNvPicPr/>
          <p:nvPr/>
        </p:nvPicPr>
        <p:blipFill>
          <a:blip r:embed="rId6">
            <a:extLst>
              <a:ext uri="{28A0092B-C50C-407E-A947-70E740481C1C}">
                <a14:useLocalDpi xmlns:a14="http://schemas.microsoft.com/office/drawing/2010/main" val="0"/>
              </a:ext>
            </a:extLst>
          </a:blip>
          <a:srcRect/>
          <a:stretch>
            <a:fillRect/>
          </a:stretch>
        </p:blipFill>
        <p:spPr bwMode="auto">
          <a:xfrm>
            <a:off x="5292080" y="1628800"/>
            <a:ext cx="2628000" cy="2916000"/>
          </a:xfrm>
          <a:prstGeom prst="rect">
            <a:avLst/>
          </a:prstGeom>
          <a:noFill/>
          <a:ln>
            <a:noFill/>
          </a:ln>
        </p:spPr>
      </p:pic>
    </p:spTree>
    <p:extLst>
      <p:ext uri="{BB962C8B-B14F-4D97-AF65-F5344CB8AC3E}">
        <p14:creationId xmlns:p14="http://schemas.microsoft.com/office/powerpoint/2010/main" val="5533113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O:\Marketing\Marketing Creative\Editorial\Product of the month October 2013 Active Calcium Plus\POM ACTIVE CALCIUM PLUS PPT 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8538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251520" y="359898"/>
            <a:ext cx="8587680" cy="1472184"/>
          </a:xfrm>
        </p:spPr>
        <p:txBody>
          <a:bodyPr/>
          <a:lstStyle/>
          <a:p>
            <a:r>
              <a:rPr lang="en-AU" b="1" dirty="0">
                <a:effectLst/>
              </a:rPr>
              <a:t>Men and osteoporosis</a:t>
            </a:r>
            <a:r>
              <a:rPr lang="en-AU" dirty="0">
                <a:effectLst/>
              </a:rPr>
              <a:t/>
            </a:r>
            <a:br>
              <a:rPr lang="en-AU" dirty="0">
                <a:effectLst/>
              </a:rPr>
            </a:br>
            <a:endParaRPr lang="en-AU" dirty="0"/>
          </a:p>
        </p:txBody>
      </p:sp>
      <p:sp>
        <p:nvSpPr>
          <p:cNvPr id="3" name="Subtitle 2"/>
          <p:cNvSpPr>
            <a:spLocks noGrp="1"/>
          </p:cNvSpPr>
          <p:nvPr>
            <p:ph type="subTitle" idx="1"/>
          </p:nvPr>
        </p:nvSpPr>
        <p:spPr>
          <a:xfrm>
            <a:off x="254527" y="1876406"/>
            <a:ext cx="4320480" cy="3163112"/>
          </a:xfrm>
        </p:spPr>
        <p:txBody>
          <a:bodyPr/>
          <a:lstStyle/>
          <a:p>
            <a:r>
              <a:rPr lang="en-AU" dirty="0"/>
              <a:t>Calcium and bone health is important for men, </a:t>
            </a:r>
            <a:r>
              <a:rPr lang="en-AU" dirty="0" smtClean="0"/>
              <a:t>too.</a:t>
            </a:r>
            <a:endParaRPr lang="en-AU" dirty="0"/>
          </a:p>
          <a:p>
            <a:r>
              <a:rPr lang="en-AU" dirty="0"/>
              <a:t>Around one in four </a:t>
            </a:r>
            <a:r>
              <a:rPr lang="en-AU" dirty="0" smtClean="0"/>
              <a:t>older men </a:t>
            </a:r>
            <a:r>
              <a:rPr lang="en-AU" dirty="0"/>
              <a:t>has </a:t>
            </a:r>
            <a:r>
              <a:rPr lang="en-AU" dirty="0" smtClean="0"/>
              <a:t>osteoporosis.</a:t>
            </a:r>
            <a:endParaRPr lang="en-AU" dirty="0"/>
          </a:p>
          <a:p>
            <a:endParaRPr lang="en-AU" dirty="0"/>
          </a:p>
        </p:txBody>
      </p:sp>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1875631"/>
            <a:ext cx="4248472" cy="3163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63813" y="1875631"/>
            <a:ext cx="3264846" cy="2196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1033458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790</TotalTime>
  <Words>1982</Words>
  <Application>Microsoft Office PowerPoint</Application>
  <PresentationFormat>On-screen Show (4:3)</PresentationFormat>
  <Paragraphs>181</Paragraphs>
  <Slides>28</Slides>
  <Notes>26</Notes>
  <HiddenSlides>0</HiddenSlides>
  <MMClips>0</MMClips>
  <ScaleCrop>false</ScaleCrop>
  <HeadingPairs>
    <vt:vector size="4" baseType="variant">
      <vt:variant>
        <vt:lpstr>Theme</vt:lpstr>
      </vt:variant>
      <vt:variant>
        <vt:i4>2</vt:i4>
      </vt:variant>
      <vt:variant>
        <vt:lpstr>Slide Titles</vt:lpstr>
      </vt:variant>
      <vt:variant>
        <vt:i4>28</vt:i4>
      </vt:variant>
    </vt:vector>
  </HeadingPairs>
  <TitlesOfParts>
    <vt:vector size="30" baseType="lpstr">
      <vt:lpstr>Solstice</vt:lpstr>
      <vt:lpstr>Apex</vt:lpstr>
      <vt:lpstr>PowerPoint Presentation</vt:lpstr>
      <vt:lpstr>Better foundations </vt:lpstr>
      <vt:lpstr>Calcium:  other functions </vt:lpstr>
      <vt:lpstr>A constant internal environment</vt:lpstr>
      <vt:lpstr> Too many calcium withdrawals</vt:lpstr>
      <vt:lpstr>ages, stages and needs</vt:lpstr>
      <vt:lpstr>After 30  </vt:lpstr>
      <vt:lpstr>Age effects… </vt:lpstr>
      <vt:lpstr>Men and osteoporosis </vt:lpstr>
      <vt:lpstr>Your calcium needs </vt:lpstr>
      <vt:lpstr>Good sources </vt:lpstr>
      <vt:lpstr>non-dairy calcium</vt:lpstr>
      <vt:lpstr>Not so good for bones</vt:lpstr>
      <vt:lpstr>Exercise builds bone </vt:lpstr>
      <vt:lpstr>enough calcium?</vt:lpstr>
      <vt:lpstr>Calcium supplements… </vt:lpstr>
      <vt:lpstr>According to Osteoporosis Australia…</vt:lpstr>
      <vt:lpstr>Active Calcium Plus</vt:lpstr>
      <vt:lpstr>Calcium and vitamin D </vt:lpstr>
      <vt:lpstr>Safe calcium</vt:lpstr>
      <vt:lpstr>Effective calcium</vt:lpstr>
      <vt:lpstr>Active Calcium</vt:lpstr>
      <vt:lpstr>Two kinds of calcium</vt:lpstr>
      <vt:lpstr>Vitamin D  </vt:lpstr>
      <vt:lpstr>Magnesium  </vt:lpstr>
      <vt:lpstr>Vitamin K</vt:lpstr>
      <vt:lpstr>Active calcium plus</vt:lpstr>
      <vt:lpstr>Thanks for listening!</vt:lpstr>
    </vt:vector>
  </TitlesOfParts>
  <Company>USANA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RavinderL14</dc:creator>
  <cp:lastModifiedBy>Lyndall</cp:lastModifiedBy>
  <cp:revision>47</cp:revision>
  <dcterms:created xsi:type="dcterms:W3CDTF">2013-09-12T05:56:53Z</dcterms:created>
  <dcterms:modified xsi:type="dcterms:W3CDTF">2014-10-14T12:09:47Z</dcterms:modified>
</cp:coreProperties>
</file>